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8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300" r:id="rId35"/>
    <p:sldId id="307" r:id="rId36"/>
    <p:sldId id="308" r:id="rId37"/>
    <p:sldId id="309" r:id="rId38"/>
    <p:sldId id="310" r:id="rId39"/>
    <p:sldId id="311" r:id="rId40"/>
    <p:sldId id="328" r:id="rId41"/>
    <p:sldId id="329" r:id="rId42"/>
    <p:sldId id="333" r:id="rId43"/>
    <p:sldId id="339" r:id="rId44"/>
    <p:sldId id="341" r:id="rId45"/>
    <p:sldId id="344" r:id="rId46"/>
    <p:sldId id="347" r:id="rId47"/>
    <p:sldId id="357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"/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12" autoAdjust="0"/>
    <p:restoredTop sz="94817" autoAdjust="0"/>
  </p:normalViewPr>
  <p:slideViewPr>
    <p:cSldViewPr snapToObjects="1">
      <p:cViewPr varScale="1">
        <p:scale>
          <a:sx n="95" d="100"/>
          <a:sy n="95" d="100"/>
        </p:scale>
        <p:origin x="-1406" y="-82"/>
      </p:cViewPr>
      <p:guideLst>
        <p:guide orient="horz" pos="2159"/>
        <p:guide pos="28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3" d="100"/>
          <a:sy n="63" d="100"/>
        </p:scale>
        <p:origin x="-3163" y="-67"/>
      </p:cViewPr>
      <p:guideLst>
        <p:guide orient="horz" pos="2880"/>
        <p:guide pos="2878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9F74A0C-1CED-4A14-9117-F6E1E0B8E881}" type="datetime1">
              <a:rPr lang="ko-KR" altLang="en-US"/>
              <a:pPr lvl="0">
                <a:defRPr/>
              </a:pPr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8641FDB-45F8-4620-911F-3842DD26963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58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59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60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61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62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63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64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65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66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6C9A430-237A-4559-9721-66DAAA85AB28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6C9A430-237A-4559-9721-66DAAA85AB28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6C9A430-237A-4559-9721-66DAAA85AB28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6C9A430-237A-4559-9721-66DAAA85AB28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54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55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56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9320F77-B9A0-41C5-862A-B4B631284C64}" type="slidenum">
              <a:rPr lang="en-US" altLang="ko-KR" sz="1800" b="0" strike="noStrike" cap="none">
                <a:solidFill>
                  <a:schemeClr val="tx1"/>
                </a:solidFill>
              </a:rPr>
              <a:pPr mar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57</a:t>
            </a:fld>
            <a:endParaRPr lang="en-US" altLang="ko-KR" sz="1800" b="0" strike="noStrike" cap="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C316E-DC5C-4B61-A762-A74A461C4079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106F5-859B-4CD1-9F69-844897F65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12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KakaoTalk_20180713_1611269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순서도: 수동 연산 5"/>
          <p:cNvSpPr/>
          <p:nvPr/>
        </p:nvSpPr>
        <p:spPr>
          <a:xfrm>
            <a:off x="-1404664" y="0"/>
            <a:ext cx="6696744" cy="6858000"/>
          </a:xfrm>
          <a:prstGeom prst="flowChartManualOpe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400200" y="806847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12000" dirty="0" err="1" smtClean="0">
                <a:ln w="12700">
                  <a:noFill/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Palace Script MT" pitchFamily="66" charset="0"/>
                <a:ea typeface="나눔스퀘어 Bold" pitchFamily="50" charset="-127"/>
              </a:rPr>
              <a:t>FingerTrip</a:t>
            </a:r>
            <a:endParaRPr lang="ko-KR" altLang="en-US" sz="12000" dirty="0">
              <a:ln w="12700">
                <a:noFill/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Palace Script MT" pitchFamily="66" charset="0"/>
              <a:ea typeface="나눔스퀘어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089" y="4235023"/>
            <a:ext cx="244169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Five </a:t>
            </a:r>
            <a:r>
              <a:rPr lang="en-US" altLang="ko-KR" sz="3200" dirty="0" err="1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Fingers:D</a:t>
            </a:r>
            <a:endParaRPr lang="en-US" altLang="ko-KR" sz="3200" dirty="0" smtClean="0">
              <a:solidFill>
                <a:schemeClr val="accent5">
                  <a:lumMod val="50000"/>
                </a:schemeClr>
              </a:solidFill>
              <a:latin typeface="Monotype Corsiva" pitchFamily="66" charset="0"/>
              <a:ea typeface="나눔스퀘어 Bold" pitchFamily="50" charset="-127"/>
            </a:endParaRPr>
          </a:p>
          <a:p>
            <a:pPr algn="ctr"/>
            <a:endParaRPr lang="en-US" altLang="ko-KR" sz="3200" dirty="0" smtClean="0">
              <a:solidFill>
                <a:schemeClr val="accent5">
                  <a:lumMod val="50000"/>
                </a:schemeClr>
              </a:solidFill>
              <a:latin typeface="Monotype Corsiva" pitchFamily="66" charset="0"/>
              <a:ea typeface="나눔스퀘어 Bold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용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김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박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Monotype Corsiva" pitchFamily="66" charset="0"/>
                <a:ea typeface="나눔스퀘어 Bold" pitchFamily="50" charset="-127"/>
              </a:rPr>
              <a:t>박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Monotype Corsiva" pitchFamily="66" charset="0"/>
              <a:ea typeface="나눔스퀘어 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2-2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벤치마킹 사이트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16016" y="908720"/>
          <a:ext cx="4104456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64704"/>
                <a:gridCol w="23397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사이트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제우스 월드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zeus.hanatour.com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716016" y="1895232"/>
          <a:ext cx="4104456" cy="41104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104456"/>
              </a:tblGrid>
              <a:tr h="5976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3800"/>
                        </a:lnSpc>
                      </a:pPr>
                      <a:r>
                        <a:rPr lang="ko-KR" altLang="en-US" sz="28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주요특징</a:t>
                      </a:r>
                      <a:endParaRPr lang="ko-KR" altLang="en-US" sz="2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512815">
                <a:tc>
                  <a:txBody>
                    <a:bodyPr/>
                    <a:lstStyle/>
                    <a:p>
                      <a:endParaRPr lang="en-US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1. </a:t>
                      </a:r>
                      <a:r>
                        <a:rPr lang="ko-KR" altLang="en-US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장점</a:t>
                      </a:r>
                      <a:endParaRPr lang="ko-KR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/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개인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의 취향에 맞는 맞춤 여행 가능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가이드 동행</a:t>
                      </a:r>
                      <a:r>
                        <a:rPr lang="ko-KR" altLang="en-US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한 안전한 맞춤여행 가능</a:t>
                      </a:r>
                      <a:endParaRPr lang="ko-KR" altLang="ko-KR" sz="16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하나투어에서 운영해 신뢰성 확보</a:t>
                      </a:r>
                    </a:p>
                    <a:p>
                      <a:pPr lvl="0"/>
                      <a:endParaRPr lang="ko-KR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2. </a:t>
                      </a:r>
                      <a:r>
                        <a:rPr lang="ko-KR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단점</a:t>
                      </a:r>
                    </a:p>
                    <a:p>
                      <a:pPr lvl="0">
                        <a:buFontTx/>
                        <a:buChar char="-"/>
                      </a:pPr>
                      <a:r>
                        <a:rPr lang="ko-KR" altLang="en-US" sz="16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가격이 높음</a:t>
                      </a:r>
                      <a:endParaRPr lang="en-US" altLang="ko-KR" sz="1600" baseline="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>
                        <a:buFontTx/>
                        <a:buChar char="-"/>
                      </a:pPr>
                      <a:r>
                        <a:rPr lang="en-US" altLang="ko-KR" sz="16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문의를 하기 전엔 정보를 알 수 없음</a:t>
                      </a:r>
                      <a:endParaRPr lang="en-US" altLang="ko-KR" sz="16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/>
                      <a:endParaRPr lang="ko-KR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240" y="855000"/>
            <a:ext cx="4248472" cy="51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2-2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벤치마킹 사이트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16016" y="908720"/>
          <a:ext cx="4104456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64704"/>
                <a:gridCol w="23397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사이트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모두투어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www.modetour.com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716016" y="1895232"/>
          <a:ext cx="4104456" cy="41104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104456"/>
              </a:tblGrid>
              <a:tr h="5976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3800"/>
                        </a:lnSpc>
                      </a:pPr>
                      <a:r>
                        <a:rPr lang="ko-KR" altLang="en-US" sz="28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주요특징</a:t>
                      </a:r>
                      <a:endParaRPr lang="ko-KR" altLang="en-US" sz="2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512815">
                <a:tc>
                  <a:txBody>
                    <a:bodyPr/>
                    <a:lstStyle/>
                    <a:p>
                      <a:endParaRPr lang="en-US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1. </a:t>
                      </a:r>
                      <a:r>
                        <a:rPr lang="ko-KR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장점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가이드와 함께 안전한 여행 가능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일정을 고민할 필요 없이 편하게 여행 가능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단체 관광으로 인한 저렴한 가격</a:t>
                      </a:r>
                      <a:endParaRPr lang="en-US" altLang="ko-KR" sz="16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/>
                      <a:endParaRPr lang="ko-KR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2. </a:t>
                      </a:r>
                      <a:r>
                        <a:rPr lang="ko-KR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단점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개인의 취향에 맞출 수 없음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선호하지 않는 장소를 뺄 수 없음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그림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712" y="855000"/>
            <a:ext cx="4248000" cy="51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프로젝트 계획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9912" y="3645024"/>
            <a:ext cx="1770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업무분담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제작일정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주차 별 진행사항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" y="44624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3-1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업무분담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3467" y="5221649"/>
            <a:ext cx="73287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설계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View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총괄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FAQ 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제휴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광고문의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 등록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 상세보기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메인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전반적인 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view, Bootstrap, Google Maps API, </a:t>
            </a:r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CkEditor</a:t>
            </a:r>
            <a:endParaRPr lang="ko-KR" altLang="ko-KR" sz="15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536" y="657643"/>
            <a:ext cx="720000" cy="1043245"/>
            <a:chOff x="395536" y="657643"/>
            <a:chExt cx="720000" cy="1043245"/>
          </a:xfrm>
        </p:grpSpPr>
        <p:pic>
          <p:nvPicPr>
            <p:cNvPr id="16" name="그림 15" descr="boy (4)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536" y="657643"/>
              <a:ext cx="720000" cy="720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95536" y="1377723"/>
              <a:ext cx="3770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스퀘어 ExtraBold" pitchFamily="50" charset="-127"/>
                  <a:ea typeface="나눔스퀘어 ExtraBold" pitchFamily="50" charset="-127"/>
                </a:rPr>
                <a:t>김</a:t>
              </a:r>
              <a:endParaRPr lang="en-US" altLang="ko-KR" sz="1500" dirty="0" smtClean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95536" y="1809831"/>
            <a:ext cx="720000" cy="1043165"/>
            <a:chOff x="395536" y="1809771"/>
            <a:chExt cx="720000" cy="1043165"/>
          </a:xfrm>
        </p:grpSpPr>
        <p:pic>
          <p:nvPicPr>
            <p:cNvPr id="8" name="그림 7" descr="boy (3)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536" y="1809771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95536" y="2529771"/>
              <a:ext cx="3770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스퀘어 ExtraBold" pitchFamily="50" charset="-127"/>
                  <a:ea typeface="나눔스퀘어 ExtraBold" pitchFamily="50" charset="-127"/>
                </a:rPr>
                <a:t>용</a:t>
              </a:r>
              <a:endParaRPr lang="en-US" altLang="ko-KR" sz="1500" dirty="0" smtClean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5536" y="2961939"/>
            <a:ext cx="720000" cy="1043165"/>
            <a:chOff x="395536" y="2889891"/>
            <a:chExt cx="720000" cy="1043165"/>
          </a:xfrm>
        </p:grpSpPr>
        <p:pic>
          <p:nvPicPr>
            <p:cNvPr id="15" name="그림 14" descr="girl (3)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536" y="2889891"/>
              <a:ext cx="720000" cy="720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95536" y="3609891"/>
              <a:ext cx="3770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스퀘어 ExtraBold" pitchFamily="50" charset="-127"/>
                  <a:ea typeface="나눔스퀘어 ExtraBold" pitchFamily="50" charset="-127"/>
                </a:rPr>
                <a:t>김</a:t>
              </a:r>
              <a:endParaRPr lang="en-US" altLang="ko-KR" sz="1500" dirty="0" smtClean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95536" y="4114047"/>
            <a:ext cx="720000" cy="1043165"/>
            <a:chOff x="395536" y="4114027"/>
            <a:chExt cx="720000" cy="1043165"/>
          </a:xfrm>
        </p:grpSpPr>
        <p:pic>
          <p:nvPicPr>
            <p:cNvPr id="6" name="그림 5" descr="boy (2)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536" y="4114027"/>
              <a:ext cx="720000" cy="72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95536" y="4834027"/>
              <a:ext cx="3770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스퀘어 ExtraBold" pitchFamily="50" charset="-127"/>
                  <a:ea typeface="나눔스퀘어 ExtraBold" pitchFamily="50" charset="-127"/>
                </a:rPr>
                <a:t>박</a:t>
              </a:r>
              <a:endParaRPr lang="en-US" altLang="ko-KR" sz="1500" dirty="0" smtClean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95536" y="5266155"/>
            <a:ext cx="720000" cy="1043165"/>
            <a:chOff x="395536" y="5266155"/>
            <a:chExt cx="720000" cy="1043165"/>
          </a:xfrm>
        </p:grpSpPr>
        <p:pic>
          <p:nvPicPr>
            <p:cNvPr id="7" name="그림 6" descr="girl (2)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536" y="5266155"/>
              <a:ext cx="720000" cy="720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95536" y="5986155"/>
              <a:ext cx="3770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latin typeface="나눔스퀘어 ExtraBold" pitchFamily="50" charset="-127"/>
                  <a:ea typeface="나눔스퀘어 ExtraBold" pitchFamily="50" charset="-127"/>
                </a:rPr>
                <a:t>박</a:t>
              </a:r>
              <a:endParaRPr lang="en-US" altLang="ko-KR" sz="1500" dirty="0" smtClean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115616" y="1700808"/>
            <a:ext cx="7328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15616" y="2852936"/>
            <a:ext cx="7328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15616" y="4005064"/>
            <a:ext cx="7328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115616" y="5157192"/>
            <a:ext cx="7328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83467" y="760050"/>
            <a:ext cx="7186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설계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회원가입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접근제한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로그인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로그아웃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일반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기업회원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결제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결제내역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하트내역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하트충전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fontAlgn="t"/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하트적립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입찰한 목록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기업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등록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상세보기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I’mport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Google Maps API,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도로명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주소 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API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83467" y="1772816"/>
            <a:ext cx="7443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설계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Q&amp;A,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내가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쓴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글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내역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회원정보조회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회원탈퇴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회원탈퇴관리 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나코짜목록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전체관리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pPr fontAlgn="t"/>
            <a:r>
              <a:rPr lang="ko-KR" altLang="en-US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 상세보기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상품매출분석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상품매출분석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 </a:t>
            </a:r>
          </a:p>
          <a:p>
            <a:pPr fontAlgn="t"/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HighCharts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CkEditor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3467" y="2924944"/>
            <a:ext cx="7452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설계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문서총괄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공지사항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아이디 찾기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비밀번호 찾기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회원탈퇴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일반회원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내가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찜한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코스 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en-US" sz="1500" dirty="0" err="1" smtClean="0">
                <a:latin typeface="나눔스퀘어" pitchFamily="50" charset="-127"/>
                <a:ea typeface="나눔스퀘어" pitchFamily="50" charset="-127"/>
              </a:rPr>
              <a:t>보기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 목록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pPr fontAlgn="t"/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회원혜택관리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기업입찰조회</a:t>
            </a:r>
            <a:r>
              <a:rPr lang="en-US" altLang="ko-KR" sz="150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smtClean="0">
                <a:latin typeface="나눔스퀘어" pitchFamily="50" charset="-127"/>
                <a:ea typeface="나눔스퀘어" pitchFamily="50" charset="-127"/>
              </a:rPr>
              <a:t>개인회원분석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</a:t>
            </a:r>
          </a:p>
          <a:p>
            <a:pPr fontAlgn="t"/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HighCharts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CkEditor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en-US" altLang="ko-KR" sz="1500" dirty="0" err="1" smtClean="0">
                <a:latin typeface="나눔스퀘어" pitchFamily="50" charset="-127"/>
                <a:ea typeface="나눔스퀘어" pitchFamily="50" charset="-127"/>
              </a:rPr>
              <a:t>reCAPTCHA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Java Mail API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83467" y="4069521"/>
            <a:ext cx="7257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설계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회원가입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접근제한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회원정보 수정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쿠폰 내역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500" dirty="0" smtClean="0">
                <a:latin typeface="나눔스퀘어" pitchFamily="50" charset="-127"/>
                <a:ea typeface="나눔스퀘어" pitchFamily="50" charset="-127"/>
              </a:rPr>
              <a:t>결제내역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내가 입찰한 목록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기업회원등록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pPr fontAlgn="t"/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기업회원수정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기업회원탈퇴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, , 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로그인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로그아웃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), </a:t>
            </a:r>
            <a:r>
              <a:rPr lang="ko-KR" altLang="ko-KR" sz="1500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ko-KR" sz="1500" dirty="0" smtClean="0">
                <a:latin typeface="나눔스퀘어" pitchFamily="50" charset="-127"/>
                <a:ea typeface="나눔스퀘어" pitchFamily="50" charset="-127"/>
              </a:rPr>
              <a:t> 상세보기</a:t>
            </a:r>
            <a:endParaRPr lang="en-US" altLang="ko-KR" sz="1500" dirty="0" smtClean="0">
              <a:latin typeface="나눔스퀘어" pitchFamily="50" charset="-127"/>
              <a:ea typeface="나눔스퀘어" pitchFamily="50" charset="-127"/>
            </a:endParaRPr>
          </a:p>
          <a:p>
            <a:pPr fontAlgn="t"/>
            <a:r>
              <a:rPr lang="en-US" altLang="ko-KR" sz="1500" dirty="0" smtClean="0">
                <a:latin typeface="나눔스퀘어" pitchFamily="50" charset="-127"/>
                <a:ea typeface="나눔스퀘어" pitchFamily="50" charset="-127"/>
              </a:rPr>
              <a:t>POI API, Java Mail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537" y="1465744"/>
          <a:ext cx="8352927" cy="39265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3701"/>
                <a:gridCol w="941318"/>
                <a:gridCol w="941318"/>
                <a:gridCol w="941318"/>
                <a:gridCol w="941318"/>
                <a:gridCol w="941318"/>
                <a:gridCol w="941318"/>
                <a:gridCol w="941318"/>
              </a:tblGrid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5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6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주차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8630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기획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메뉴구성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DB</a:t>
                      </a: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설정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사이트디자인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기능구현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  <a:tr h="5567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smtClean="0">
                          <a:latin typeface="나눔스퀘어" pitchFamily="50" charset="-127"/>
                          <a:ea typeface="나눔스퀘어" pitchFamily="50" charset="-127"/>
                        </a:rPr>
                        <a:t>기능테스트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2180496" y="2055888"/>
            <a:ext cx="432048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2175416" y="2620400"/>
            <a:ext cx="797168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180496" y="3176144"/>
            <a:ext cx="1095360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180496" y="3726808"/>
            <a:ext cx="6567968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30" y="4462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3-2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제작일정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4844792" y="4287632"/>
            <a:ext cx="3903672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876256" y="4852257"/>
            <a:ext cx="1872208" cy="5400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330" y="4462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3-3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주차 별 진행사항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536" y="1062896"/>
            <a:ext cx="2232248" cy="2232248"/>
            <a:chOff x="755576" y="1062896"/>
            <a:chExt cx="2232248" cy="2232248"/>
          </a:xfrm>
        </p:grpSpPr>
        <p:sp>
          <p:nvSpPr>
            <p:cNvPr id="17" name="직사각형 16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1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576" y="1710968"/>
              <a:ext cx="21900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프로젝트 기획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벤치마킹 사이트 탐색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주제 선정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메뉴 구성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218740" y="1062896"/>
            <a:ext cx="2266839" cy="2232248"/>
            <a:chOff x="755576" y="1062896"/>
            <a:chExt cx="2266839" cy="2232248"/>
          </a:xfrm>
        </p:grpSpPr>
        <p:sp>
          <p:nvSpPr>
            <p:cNvPr id="31" name="직사각형 30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2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5576" y="1710968"/>
              <a:ext cx="226683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WBS</a:t>
              </a: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System Architecture</a:t>
              </a: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테이블 정의서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논리</a:t>
              </a:r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,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 물리</a:t>
              </a:r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 ERD</a:t>
              </a: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Use Case 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명세서</a:t>
              </a:r>
              <a:endParaRPr lang="ko-KR" altLang="en-US" dirty="0">
                <a:latin typeface="나눔스퀘어 Light" pitchFamily="50" charset="-127"/>
                <a:ea typeface="나눔스퀘어 Light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041943" y="1062896"/>
            <a:ext cx="2232248" cy="2232248"/>
            <a:chOff x="755576" y="1062896"/>
            <a:chExt cx="2232248" cy="2232248"/>
          </a:xfrm>
        </p:grpSpPr>
        <p:sp>
          <p:nvSpPr>
            <p:cNvPr id="35" name="직사각형 34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3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5576" y="1710968"/>
              <a:ext cx="19223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스퀘어 Light" pitchFamily="50" charset="-127"/>
                  <a:ea typeface="나눔스퀘어 Light" pitchFamily="50" charset="-127"/>
                </a:rPr>
                <a:t>내비게이션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 흐름도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View Page</a:t>
              </a: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DB 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수정</a:t>
              </a:r>
              <a:endParaRPr lang="ko-KR" altLang="en-US" dirty="0">
                <a:latin typeface="나눔스퀘어 Light" pitchFamily="50" charset="-127"/>
                <a:ea typeface="나눔스퀘어 Light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95536" y="3599944"/>
            <a:ext cx="2232248" cy="2232248"/>
            <a:chOff x="755576" y="1062896"/>
            <a:chExt cx="2232248" cy="2232248"/>
          </a:xfrm>
        </p:grpSpPr>
        <p:sp>
          <p:nvSpPr>
            <p:cNvPr id="39" name="직사각형 38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4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5576" y="1710968"/>
              <a:ext cx="191751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UI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페이지 레이아웃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View Page</a:t>
              </a: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기능구현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DB 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수정</a:t>
              </a:r>
            </a:p>
            <a:p>
              <a:endParaRPr lang="ko-KR" altLang="en-US" dirty="0">
                <a:latin typeface="나눔스퀘어 Light" pitchFamily="50" charset="-127"/>
                <a:ea typeface="나눔스퀘어 Light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218739" y="3599944"/>
            <a:ext cx="2232248" cy="2232248"/>
            <a:chOff x="755576" y="1062896"/>
            <a:chExt cx="2232248" cy="2232248"/>
          </a:xfrm>
        </p:grpSpPr>
        <p:sp>
          <p:nvSpPr>
            <p:cNvPr id="43" name="직사각형 42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5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5576" y="1710968"/>
              <a:ext cx="191751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UI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페이지 레이아웃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View Page</a:t>
              </a: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기능구현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DB 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수정</a:t>
              </a:r>
            </a:p>
            <a:p>
              <a:endParaRPr lang="ko-KR" altLang="en-US" dirty="0">
                <a:latin typeface="나눔스퀘어 Light" pitchFamily="50" charset="-127"/>
                <a:ea typeface="나눔스퀘어 Light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041943" y="3599944"/>
            <a:ext cx="2232248" cy="2232248"/>
            <a:chOff x="755576" y="1062896"/>
            <a:chExt cx="2232248" cy="2232248"/>
          </a:xfrm>
        </p:grpSpPr>
        <p:sp>
          <p:nvSpPr>
            <p:cNvPr id="47" name="직사각형 46"/>
            <p:cNvSpPr/>
            <p:nvPr/>
          </p:nvSpPr>
          <p:spPr>
            <a:xfrm>
              <a:off x="755576" y="1062896"/>
              <a:ext cx="2232248" cy="22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55576" y="1062896"/>
              <a:ext cx="2232248" cy="540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 ExtraBold" pitchFamily="50" charset="-127"/>
                  <a:ea typeface="나눔스퀘어 ExtraBold" pitchFamily="50" charset="-127"/>
                </a:rPr>
                <a:t>6</a:t>
              </a:r>
              <a:r>
                <a:rPr lang="ko-KR" altLang="en-US" dirty="0" smtClean="0">
                  <a:latin typeface="나눔스퀘어 ExtraBold" pitchFamily="50" charset="-127"/>
                  <a:ea typeface="나눔스퀘어 ExtraBold" pitchFamily="50" charset="-127"/>
                </a:rPr>
                <a:t>주차</a:t>
              </a:r>
              <a:endParaRPr lang="ko-KR" altLang="en-US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5576" y="1710968"/>
              <a:ext cx="203773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UI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페이지 레이아웃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View Page</a:t>
              </a: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기능구현</a:t>
              </a:r>
              <a:endParaRPr lang="en-US" altLang="ko-KR" dirty="0" smtClean="0">
                <a:latin typeface="나눔스퀘어 Light" pitchFamily="50" charset="-127"/>
                <a:ea typeface="나눔스퀘어 Light" pitchFamily="50" charset="-127"/>
              </a:endParaRPr>
            </a:p>
            <a:p>
              <a:r>
                <a:rPr lang="en-US" altLang="ko-KR" dirty="0" smtClean="0">
                  <a:latin typeface="나눔스퀘어 Light" pitchFamily="50" charset="-127"/>
                  <a:ea typeface="나눔스퀘어 Light" pitchFamily="50" charset="-127"/>
                </a:rPr>
                <a:t>DB </a:t>
              </a:r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수정</a:t>
              </a:r>
            </a:p>
            <a:p>
              <a:r>
                <a:rPr lang="ko-KR" altLang="en-US" dirty="0" smtClean="0">
                  <a:latin typeface="나눔스퀘어 Light" pitchFamily="50" charset="-127"/>
                  <a:ea typeface="나눔스퀘어 Light" pitchFamily="50" charset="-127"/>
                </a:rPr>
                <a:t>기능 보완 및 테스트</a:t>
              </a:r>
              <a:endParaRPr lang="ko-KR" altLang="en-US" dirty="0">
                <a:latin typeface="나눔스퀘어 Light" pitchFamily="50" charset="-127"/>
                <a:ea typeface="나눔스퀘어 Light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사이트 구성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2498" y="3452807"/>
            <a:ext cx="1168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" pitchFamily="50" charset="-127"/>
                <a:ea typeface="나눔스퀘어" pitchFamily="50" charset="-127"/>
              </a:rPr>
              <a:t>eXERD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DB 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모델링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dirty="0" err="1" smtClean="0">
                <a:latin typeface="나눔스퀘어" pitchFamily="50" charset="-127"/>
                <a:ea typeface="나눔스퀘어" pitchFamily="50" charset="-127"/>
              </a:rPr>
              <a:t>UseCase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err="1" smtClean="0">
                <a:latin typeface="나눔스퀘어" pitchFamily="50" charset="-127"/>
                <a:ea typeface="나눔스퀘어" pitchFamily="50" charset="-127"/>
              </a:rPr>
              <a:t>사이트맵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4-1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eXERD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5345" name="Picture 1" descr="논리전체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00" y="630850"/>
            <a:ext cx="8640000" cy="559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4-1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eXERD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4321" name="Picture 1" descr="논리1"/>
          <p:cNvPicPr>
            <a:picLocks noChangeAspect="1" noChangeArrowheads="1"/>
          </p:cNvPicPr>
          <p:nvPr/>
        </p:nvPicPr>
        <p:blipFill>
          <a:blip r:embed="rId3" cstate="print"/>
          <a:srcRect t="2936" b="4113"/>
          <a:stretch>
            <a:fillRect/>
          </a:stretch>
        </p:blipFill>
        <p:spPr bwMode="auto">
          <a:xfrm>
            <a:off x="1640559" y="584684"/>
            <a:ext cx="5862882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4-1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eXERD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3297" name="Picture 1" descr="논리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6358" y="566852"/>
            <a:ext cx="5891285" cy="572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KakaoTalk_20180713_1623052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6660232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2386002" cy="84072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2"/>
                </a:solidFill>
                <a:latin typeface="나눔스퀘어 Bold" pitchFamily="50" charset="-127"/>
                <a:ea typeface="나눔스퀘어 Bold" pitchFamily="50" charset="-127"/>
              </a:rPr>
              <a:t>INDEX</a:t>
            </a:r>
            <a:endParaRPr lang="ko-KR" altLang="en-US" dirty="0">
              <a:solidFill>
                <a:schemeClr val="tx2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2636912"/>
            <a:ext cx="180690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02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주제 선정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주제 후보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벤치마킹 사이트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3812847"/>
            <a:ext cx="186621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03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프로젝트 계획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업무분담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제작일정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주차 별 진행사항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7864" y="4055006"/>
            <a:ext cx="1574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05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스토리보드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페이지 구성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스토리보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드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7864" y="2276872"/>
            <a:ext cx="1632178" cy="14773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04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사이트 구성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Tx/>
              <a:buChar char="-"/>
            </a:pPr>
            <a:r>
              <a:rPr lang="en-US" altLang="ko-KR" dirty="0" err="1" smtClean="0">
                <a:latin typeface="나눔스퀘어" pitchFamily="50" charset="-127"/>
                <a:ea typeface="나눔스퀘어" pitchFamily="50" charset="-127"/>
              </a:rPr>
              <a:t>eXERD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모델링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en-US" altLang="ko-KR" dirty="0" err="1" smtClean="0">
                <a:latin typeface="나눔스퀘어" pitchFamily="50" charset="-127"/>
                <a:ea typeface="나눔스퀘어" pitchFamily="50" charset="-127"/>
              </a:rPr>
              <a:t>UseCase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ko-KR" altLang="en-US" dirty="0" err="1" smtClean="0">
                <a:latin typeface="나눔스퀘어" pitchFamily="50" charset="-127"/>
                <a:ea typeface="나눔스퀘어" pitchFamily="50" charset="-127"/>
              </a:rPr>
              <a:t>사이트맵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52736"/>
            <a:ext cx="26997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9592" y="1436583"/>
            <a:ext cx="1842171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01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프로젝트 개요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사이트 개요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개발환경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7864" y="5290175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06 </a:t>
            </a:r>
            <a:r>
              <a:rPr lang="ko-KR" altLang="en-US" smtClean="0">
                <a:latin typeface="나눔스퀘어 Bold" pitchFamily="50" charset="-127"/>
                <a:ea typeface="나눔스퀘어 Bold" pitchFamily="50" charset="-127"/>
              </a:rPr>
              <a:t>기술소개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defRPr/>
            </a:pP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회원가입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–</a:t>
            </a:r>
            <a:r>
              <a:rPr lang="ko-KR" altLang="en-US" dirty="0" err="1" smtClean="0">
                <a:latin typeface="나눔스퀘어" pitchFamily="50" charset="-127"/>
                <a:ea typeface="나눔스퀘어" pitchFamily="50" charset="-127"/>
              </a:rPr>
              <a:t>이메일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 인증</a:t>
            </a:r>
          </a:p>
          <a:p>
            <a:pPr>
              <a:defRPr/>
            </a:pP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월별 매출 현황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–</a:t>
            </a:r>
            <a:r>
              <a:rPr lang="ko-KR" altLang="en-US" dirty="0" err="1" smtClean="0">
                <a:latin typeface="나눔스퀘어" pitchFamily="50" charset="-127"/>
                <a:ea typeface="나눔스퀘어" pitchFamily="50" charset="-127"/>
              </a:rPr>
              <a:t>하이차트</a:t>
            </a:r>
            <a:endParaRPr lang="ko-KR" altLang="en-US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defRPr/>
            </a:pP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dirty="0" err="1" smtClean="0">
                <a:latin typeface="나눔스퀘어" pitchFamily="50" charset="-127"/>
                <a:ea typeface="나눔스퀘어" pitchFamily="50" charset="-127"/>
              </a:rPr>
              <a:t>나코짜</a:t>
            </a:r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 등록</a:t>
            </a:r>
            <a:r>
              <a:rPr lang="en-US" altLang="ko-KR" dirty="0" smtClean="0">
                <a:latin typeface="나눔스퀘어" pitchFamily="50" charset="-127"/>
                <a:ea typeface="나눔스퀘어" pitchFamily="50" charset="-127"/>
              </a:rPr>
              <a:t>(Google Map API)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5259" y="116632"/>
            <a:ext cx="3126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4-1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eXERD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2273" name="Picture 1" descr="논리3"/>
          <p:cNvPicPr>
            <a:picLocks noChangeAspect="1" noChangeArrowheads="1"/>
          </p:cNvPicPr>
          <p:nvPr/>
        </p:nvPicPr>
        <p:blipFill>
          <a:blip r:embed="rId3" cstate="print"/>
          <a:srcRect t="3723" b="8173"/>
          <a:stretch>
            <a:fillRect/>
          </a:stretch>
        </p:blipFill>
        <p:spPr bwMode="auto">
          <a:xfrm>
            <a:off x="1390392" y="549000"/>
            <a:ext cx="6363216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4-2 DB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52000" y="3227435"/>
          <a:ext cx="8640000" cy="1065661"/>
        </p:xfrm>
        <a:graphic>
          <a:graphicData uri="http://schemas.openxmlformats.org/drawingml/2006/table">
            <a:tbl>
              <a:tblPr/>
              <a:tblGrid>
                <a:gridCol w="1387942"/>
                <a:gridCol w="1492298"/>
                <a:gridCol w="782674"/>
                <a:gridCol w="356899"/>
                <a:gridCol w="319330"/>
                <a:gridCol w="513808"/>
                <a:gridCol w="854631"/>
                <a:gridCol w="2932418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낙찰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WIN_BID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 목록 중 낙찰이 확정된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WIN_BID_NO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낙찰번호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WIN_BID_PRICE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낙찰가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BID_NO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2001" y="836712"/>
          <a:ext cx="8640000" cy="2131322"/>
        </p:xfrm>
        <a:graphic>
          <a:graphicData uri="http://schemas.openxmlformats.org/drawingml/2006/table">
            <a:tbl>
              <a:tblPr/>
              <a:tblGrid>
                <a:gridCol w="1521715"/>
                <a:gridCol w="1044920"/>
                <a:gridCol w="847533"/>
                <a:gridCol w="460243"/>
                <a:gridCol w="327521"/>
                <a:gridCol w="533014"/>
                <a:gridCol w="897421"/>
                <a:gridCol w="3007633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코스에 대한 여행사들의 입찰 정보를 담고 있는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BID_PRICE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BID_DAY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입찰시점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SYSDATE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TRIP_START_DAY1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여행출발일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TRIP_START_DAY2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여행출발일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1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TRIP_START_DAY3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여행출발일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TRIP_START_DAY4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여행출발일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TRAVEL_AGENCY_NO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여행사번호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52000" y="4550549"/>
          <a:ext cx="8640000" cy="1614755"/>
        </p:xfrm>
        <a:graphic>
          <a:graphicData uri="http://schemas.openxmlformats.org/drawingml/2006/table">
            <a:tbl>
              <a:tblPr/>
              <a:tblGrid>
                <a:gridCol w="1386265"/>
                <a:gridCol w="1490495"/>
                <a:gridCol w="781728"/>
                <a:gridCol w="356467"/>
                <a:gridCol w="318944"/>
                <a:gridCol w="513187"/>
                <a:gridCol w="864039"/>
                <a:gridCol w="2928875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코스결제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PAYMENT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코스를 결제한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PAYMENT_NO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코스결제번호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7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PAYMENT_DATE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결제일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SYSDATE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TRAVELSTART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여행출발일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MEMBER_NO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WIN_BID_NO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낙찰번호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0" y="4462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4-2 DB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2001" y="2156218"/>
          <a:ext cx="8639998" cy="1065661"/>
        </p:xfrm>
        <a:graphic>
          <a:graphicData uri="http://schemas.openxmlformats.org/drawingml/2006/table">
            <a:tbl>
              <a:tblPr/>
              <a:tblGrid>
                <a:gridCol w="1627881"/>
                <a:gridCol w="608563"/>
                <a:gridCol w="917979"/>
                <a:gridCol w="526308"/>
                <a:gridCol w="374535"/>
                <a:gridCol w="430053"/>
                <a:gridCol w="715320"/>
                <a:gridCol w="3439359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국가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COUNTRY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국가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COUNTRY_CODE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국가코드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COUNTRY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국가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CONTINENT_NO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대륙번호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52000" y="3750304"/>
          <a:ext cx="8640000" cy="2270984"/>
        </p:xfrm>
        <a:graphic>
          <a:graphicData uri="http://schemas.openxmlformats.org/drawingml/2006/table">
            <a:tbl>
              <a:tblPr/>
              <a:tblGrid>
                <a:gridCol w="1370887"/>
                <a:gridCol w="1473961"/>
                <a:gridCol w="773057"/>
                <a:gridCol w="443219"/>
                <a:gridCol w="315407"/>
                <a:gridCol w="513299"/>
                <a:gridCol w="853784"/>
                <a:gridCol w="2896386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TRAVEL_SPOT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일차별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여행지에 대한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TRAVEL_SPOT_NO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여행지번호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일차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CITY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TRAVEL_SPOT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SPOT_ADDRESS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여행지주소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IMG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이미지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TRAVEL_CONTENT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설명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CLOB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LAT_LNG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위도경도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COUNTRY_CODE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국가코드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52000" y="764704"/>
          <a:ext cx="8640000" cy="893472"/>
        </p:xfrm>
        <a:graphic>
          <a:graphicData uri="http://schemas.openxmlformats.org/drawingml/2006/table">
            <a:tbl>
              <a:tblPr/>
              <a:tblGrid>
                <a:gridCol w="1652274"/>
                <a:gridCol w="610697"/>
                <a:gridCol w="931732"/>
                <a:gridCol w="424869"/>
                <a:gridCol w="380146"/>
                <a:gridCol w="431561"/>
                <a:gridCol w="717828"/>
                <a:gridCol w="3490893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대륙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CONTINENT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대륙정보를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CONTINENT_NO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대륙번호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CONTINENT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대륙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0" y="4462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4-2 DB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52000" y="3861048"/>
          <a:ext cx="8640000" cy="2131322"/>
        </p:xfrm>
        <a:graphic>
          <a:graphicData uri="http://schemas.openxmlformats.org/drawingml/2006/table">
            <a:tbl>
              <a:tblPr/>
              <a:tblGrid>
                <a:gridCol w="1353147"/>
                <a:gridCol w="1454889"/>
                <a:gridCol w="763053"/>
                <a:gridCol w="437484"/>
                <a:gridCol w="386613"/>
                <a:gridCol w="516422"/>
                <a:gridCol w="869487"/>
                <a:gridCol w="2858905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코스댓글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COURSE_REPLY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회원들이 작성한 댓글의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COURSE_REPLY_NO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코스댓글번호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아이디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CONTENT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내용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CLOB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REGDATE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등록일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SYSDATE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GROUP_NO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그룹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STEP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단계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SORT_NO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정렬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DEL_FLAG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삭제여부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52000" y="1025308"/>
          <a:ext cx="8640000" cy="2475700"/>
        </p:xfrm>
        <a:graphic>
          <a:graphicData uri="http://schemas.openxmlformats.org/drawingml/2006/table">
            <a:tbl>
              <a:tblPr/>
              <a:tblGrid>
                <a:gridCol w="1249719"/>
                <a:gridCol w="905513"/>
                <a:gridCol w="946171"/>
                <a:gridCol w="431453"/>
                <a:gridCol w="386037"/>
                <a:gridCol w="438249"/>
                <a:gridCol w="737868"/>
                <a:gridCol w="3544990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사용자가 등록한 코스의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TITLE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제목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START_DAY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출발일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END_DAY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도착일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THUMB_IMG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대표이미지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CONTENT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설명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CLOB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HEART_COUNT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하트수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BID_START_DAY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입찰시작일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REGDATE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등록일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SYSDATE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MEMBER_NO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PROGRESS_NO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진행상태번호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51513" y="788066"/>
          <a:ext cx="8639999" cy="1065661"/>
        </p:xfrm>
        <a:graphic>
          <a:graphicData uri="http://schemas.openxmlformats.org/drawingml/2006/table">
            <a:tbl>
              <a:tblPr/>
              <a:tblGrid>
                <a:gridCol w="1073893"/>
                <a:gridCol w="661245"/>
                <a:gridCol w="1008852"/>
                <a:gridCol w="460036"/>
                <a:gridCol w="411611"/>
                <a:gridCol w="467282"/>
                <a:gridCol w="777243"/>
                <a:gridCol w="3779837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코스에 하트를 누른 회원의 정보를 담기 위한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COURSE_NO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MEMBER_NO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52001" y="2379001"/>
          <a:ext cx="8640000" cy="1410039"/>
        </p:xfrm>
        <a:graphic>
          <a:graphicData uri="http://schemas.openxmlformats.org/drawingml/2006/table">
            <a:tbl>
              <a:tblPr/>
              <a:tblGrid>
                <a:gridCol w="1494625"/>
                <a:gridCol w="876563"/>
                <a:gridCol w="915921"/>
                <a:gridCol w="417659"/>
                <a:gridCol w="373695"/>
                <a:gridCol w="424238"/>
                <a:gridCol w="705646"/>
                <a:gridCol w="3431653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하트내역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HEART_LIST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 충전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적립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사용 내역 정보를 담기 위한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HEART_LIST_NO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하트내역번호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STATUS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상태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하트충전번호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MEMBER_NO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0" y="4462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4-2 DB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52000" y="4284872"/>
          <a:ext cx="8639999" cy="1610206"/>
        </p:xfrm>
        <a:graphic>
          <a:graphicData uri="http://schemas.openxmlformats.org/drawingml/2006/table">
            <a:tbl>
              <a:tblPr/>
              <a:tblGrid>
                <a:gridCol w="1714462"/>
                <a:gridCol w="842896"/>
                <a:gridCol w="870784"/>
                <a:gridCol w="499250"/>
                <a:gridCol w="355280"/>
                <a:gridCol w="407944"/>
                <a:gridCol w="686845"/>
                <a:gridCol w="3262538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하트충전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회원의 하트 충전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적립정보를 담기 위한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하트충전번호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HEART_CHARGE_COUNT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충전개수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HEART_CHARGE_PAY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충전금액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HEART_CHARGE_DAY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충전일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SYSDATE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MEMBER_NO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회원번호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0" y="4462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4-2 DB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모델링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52000" y="4465023"/>
          <a:ext cx="8640001" cy="1061112"/>
        </p:xfrm>
        <a:graphic>
          <a:graphicData uri="http://schemas.openxmlformats.org/drawingml/2006/table">
            <a:tbl>
              <a:tblPr/>
              <a:tblGrid>
                <a:gridCol w="1462095"/>
                <a:gridCol w="874660"/>
                <a:gridCol w="903599"/>
                <a:gridCol w="518064"/>
                <a:gridCol w="368668"/>
                <a:gridCol w="423317"/>
                <a:gridCol w="704115"/>
                <a:gridCol w="3385483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진행상태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PROGRESS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코스의 진행상태 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PROGRESS_NO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진행상태번호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PROGRESS_STATUS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진행상태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1: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하트진행중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2: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입찰진행중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3: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입찰성공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결제진행중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4: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입찰실패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종료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52001" y="1052736"/>
          <a:ext cx="8639999" cy="1065661"/>
        </p:xfrm>
        <a:graphic>
          <a:graphicData uri="http://schemas.openxmlformats.org/drawingml/2006/table">
            <a:tbl>
              <a:tblPr/>
              <a:tblGrid>
                <a:gridCol w="1356866"/>
                <a:gridCol w="1458887"/>
                <a:gridCol w="765151"/>
                <a:gridCol w="438686"/>
                <a:gridCol w="387676"/>
                <a:gridCol w="512880"/>
                <a:gridCol w="853088"/>
                <a:gridCol w="2866765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아이피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IP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방문자의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정보를 담는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IP_NO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아이피번호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IP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아이피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VARCHAR2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VISITOR_TODAY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날짜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FK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51520" y="2780928"/>
          <a:ext cx="8640000" cy="893472"/>
        </p:xfrm>
        <a:graphic>
          <a:graphicData uri="http://schemas.openxmlformats.org/drawingml/2006/table">
            <a:tbl>
              <a:tblPr/>
              <a:tblGrid>
                <a:gridCol w="1705659"/>
                <a:gridCol w="618610"/>
                <a:gridCol w="708387"/>
                <a:gridCol w="438597"/>
                <a:gridCol w="392429"/>
                <a:gridCol w="445505"/>
                <a:gridCol w="727129"/>
                <a:gridCol w="3603684"/>
              </a:tblGrid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테이블명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방문자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테이블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VISITORS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개요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당일 방문한 방문자수를 담고 있는 테이블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ID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컬럼명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Type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Len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DEFAULT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비고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(KEY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값이 쓰여지고 있는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SQL ID)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9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VISITOR_TODAY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날짜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DATE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PK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NN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7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VISITOR_COUNT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방문자수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NUMBER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NULL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0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　</a:t>
                      </a:r>
                    </a:p>
                  </a:txBody>
                  <a:tcPr marL="4549" marR="4549" marT="454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411760" y="0"/>
            <a:ext cx="24717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j-cs"/>
              </a:rPr>
              <a:t>마이페이지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4-3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UseCase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500298" y="803804"/>
            <a:ext cx="4624405" cy="5339840"/>
          </a:xfrm>
          <a:prstGeom prst="rect">
            <a:avLst/>
          </a:prstGeom>
          <a:noFill/>
          <a:ln w="9525"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goNi/AppData/Roaming/PolarisOffice/ETemp/1712_12057176/fImage63302101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4403" y="603000"/>
            <a:ext cx="4755194" cy="56520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4-3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UseCase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411760" y="-33914"/>
            <a:ext cx="24717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 smtClean="0">
                <a:latin typeface="나눔스퀘어 Bold" pitchFamily="50" charset="-127"/>
                <a:ea typeface="나눔스퀘어 Bold" pitchFamily="50" charset="-127"/>
                <a:cs typeface="+mj-cs"/>
              </a:rPr>
              <a:t>나코짜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goNi/AppData/Roaming/PolarisOffice/ETemp/1712_12057176/fImage4878398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0" y="603000"/>
            <a:ext cx="8991165" cy="56520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4-3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UseCase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411760" y="-33914"/>
            <a:ext cx="24717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j-cs"/>
              </a:rPr>
              <a:t>개인회원관리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4-3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UseCase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411760" y="-33914"/>
            <a:ext cx="2471726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j-cs"/>
              </a:rPr>
              <a:t>상품관리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j-cs"/>
            </a:endParaRPr>
          </a:p>
        </p:txBody>
      </p:sp>
      <p:pic>
        <p:nvPicPr>
          <p:cNvPr id="9" name="그림 8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5330" y="548680"/>
            <a:ext cx="9000000" cy="5760640"/>
          </a:xfrm>
          <a:prstGeom prst="rect">
            <a:avLst/>
          </a:prstGeom>
          <a:noFill/>
          <a:ln w="9525" cap="flat">
            <a:noFill/>
          </a:ln>
        </p:spPr>
      </p:pic>
      <p:sp>
        <p:nvSpPr>
          <p:cNvPr id="7" name="자유형 6"/>
          <p:cNvSpPr/>
          <p:nvPr/>
        </p:nvSpPr>
        <p:spPr>
          <a:xfrm>
            <a:off x="4581625" y="3257477"/>
            <a:ext cx="1643397" cy="621504"/>
          </a:xfrm>
          <a:custGeom>
            <a:avLst/>
            <a:gdLst>
              <a:gd name="connsiteX0" fmla="*/ 1636295 w 1643397"/>
              <a:gd name="connsiteY0" fmla="*/ 217243 h 621504"/>
              <a:gd name="connsiteX1" fmla="*/ 1636295 w 1643397"/>
              <a:gd name="connsiteY1" fmla="*/ 217243 h 621504"/>
              <a:gd name="connsiteX2" fmla="*/ 1540042 w 1643397"/>
              <a:gd name="connsiteY2" fmla="*/ 120990 h 621504"/>
              <a:gd name="connsiteX3" fmla="*/ 1482291 w 1643397"/>
              <a:gd name="connsiteY3" fmla="*/ 111365 h 621504"/>
              <a:gd name="connsiteX4" fmla="*/ 1443790 w 1643397"/>
              <a:gd name="connsiteY4" fmla="*/ 101740 h 621504"/>
              <a:gd name="connsiteX5" fmla="*/ 1337912 w 1643397"/>
              <a:gd name="connsiteY5" fmla="*/ 72864 h 621504"/>
              <a:gd name="connsiteX6" fmla="*/ 510139 w 1643397"/>
              <a:gd name="connsiteY6" fmla="*/ 34363 h 621504"/>
              <a:gd name="connsiteX7" fmla="*/ 471638 w 1643397"/>
              <a:gd name="connsiteY7" fmla="*/ 24738 h 621504"/>
              <a:gd name="connsiteX8" fmla="*/ 9626 w 1643397"/>
              <a:gd name="connsiteY8" fmla="*/ 24738 h 621504"/>
              <a:gd name="connsiteX9" fmla="*/ 0 w 1643397"/>
              <a:gd name="connsiteY9" fmla="*/ 53614 h 621504"/>
              <a:gd name="connsiteX10" fmla="*/ 9626 w 1643397"/>
              <a:gd name="connsiteY10" fmla="*/ 197992 h 621504"/>
              <a:gd name="connsiteX11" fmla="*/ 28876 w 1643397"/>
              <a:gd name="connsiteY11" fmla="*/ 236494 h 621504"/>
              <a:gd name="connsiteX12" fmla="*/ 77002 w 1643397"/>
              <a:gd name="connsiteY12" fmla="*/ 303870 h 621504"/>
              <a:gd name="connsiteX13" fmla="*/ 96253 w 1643397"/>
              <a:gd name="connsiteY13" fmla="*/ 342371 h 621504"/>
              <a:gd name="connsiteX14" fmla="*/ 115503 w 1643397"/>
              <a:gd name="connsiteY14" fmla="*/ 400123 h 621504"/>
              <a:gd name="connsiteX15" fmla="*/ 125129 w 1643397"/>
              <a:gd name="connsiteY15" fmla="*/ 467500 h 621504"/>
              <a:gd name="connsiteX16" fmla="*/ 154004 w 1643397"/>
              <a:gd name="connsiteY16" fmla="*/ 477125 h 621504"/>
              <a:gd name="connsiteX17" fmla="*/ 192506 w 1643397"/>
              <a:gd name="connsiteY17" fmla="*/ 486750 h 621504"/>
              <a:gd name="connsiteX18" fmla="*/ 221381 w 1643397"/>
              <a:gd name="connsiteY18" fmla="*/ 496376 h 621504"/>
              <a:gd name="connsiteX19" fmla="*/ 404261 w 1643397"/>
              <a:gd name="connsiteY19" fmla="*/ 515626 h 621504"/>
              <a:gd name="connsiteX20" fmla="*/ 462013 w 1643397"/>
              <a:gd name="connsiteY20" fmla="*/ 534877 h 621504"/>
              <a:gd name="connsiteX21" fmla="*/ 519764 w 1643397"/>
              <a:gd name="connsiteY21" fmla="*/ 563752 h 621504"/>
              <a:gd name="connsiteX22" fmla="*/ 596767 w 1643397"/>
              <a:gd name="connsiteY22" fmla="*/ 583003 h 621504"/>
              <a:gd name="connsiteX23" fmla="*/ 664143 w 1643397"/>
              <a:gd name="connsiteY23" fmla="*/ 602254 h 621504"/>
              <a:gd name="connsiteX24" fmla="*/ 750771 w 1643397"/>
              <a:gd name="connsiteY24" fmla="*/ 621504 h 621504"/>
              <a:gd name="connsiteX25" fmla="*/ 1289786 w 1643397"/>
              <a:gd name="connsiteY25" fmla="*/ 592628 h 621504"/>
              <a:gd name="connsiteX26" fmla="*/ 1337912 w 1643397"/>
              <a:gd name="connsiteY26" fmla="*/ 573378 h 621504"/>
              <a:gd name="connsiteX27" fmla="*/ 1366788 w 1643397"/>
              <a:gd name="connsiteY27" fmla="*/ 563752 h 621504"/>
              <a:gd name="connsiteX28" fmla="*/ 1405289 w 1643397"/>
              <a:gd name="connsiteY28" fmla="*/ 544502 h 621504"/>
              <a:gd name="connsiteX29" fmla="*/ 1463040 w 1643397"/>
              <a:gd name="connsiteY29" fmla="*/ 525251 h 621504"/>
              <a:gd name="connsiteX30" fmla="*/ 1491916 w 1643397"/>
              <a:gd name="connsiteY30" fmla="*/ 506001 h 621504"/>
              <a:gd name="connsiteX31" fmla="*/ 1559293 w 1643397"/>
              <a:gd name="connsiteY31" fmla="*/ 457875 h 621504"/>
              <a:gd name="connsiteX32" fmla="*/ 1578543 w 1643397"/>
              <a:gd name="connsiteY32" fmla="*/ 428999 h 621504"/>
              <a:gd name="connsiteX33" fmla="*/ 1597794 w 1643397"/>
              <a:gd name="connsiteY33" fmla="*/ 371247 h 621504"/>
              <a:gd name="connsiteX34" fmla="*/ 1617044 w 1643397"/>
              <a:gd name="connsiteY34" fmla="*/ 342371 h 621504"/>
              <a:gd name="connsiteX35" fmla="*/ 1636295 w 1643397"/>
              <a:gd name="connsiteY35" fmla="*/ 217243 h 62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43397" h="621504">
                <a:moveTo>
                  <a:pt x="1636295" y="217243"/>
                </a:moveTo>
                <a:lnTo>
                  <a:pt x="1636295" y="217243"/>
                </a:lnTo>
                <a:cubicBezTo>
                  <a:pt x="1620434" y="198738"/>
                  <a:pt x="1573827" y="134504"/>
                  <a:pt x="1540042" y="120990"/>
                </a:cubicBezTo>
                <a:cubicBezTo>
                  <a:pt x="1521922" y="113742"/>
                  <a:pt x="1501428" y="115192"/>
                  <a:pt x="1482291" y="111365"/>
                </a:cubicBezTo>
                <a:cubicBezTo>
                  <a:pt x="1469319" y="108771"/>
                  <a:pt x="1456624" y="104948"/>
                  <a:pt x="1443790" y="101740"/>
                </a:cubicBezTo>
                <a:cubicBezTo>
                  <a:pt x="1387454" y="73571"/>
                  <a:pt x="1415609" y="82576"/>
                  <a:pt x="1337912" y="72864"/>
                </a:cubicBezTo>
                <a:cubicBezTo>
                  <a:pt x="922955" y="20995"/>
                  <a:pt x="1129545" y="44517"/>
                  <a:pt x="510139" y="34363"/>
                </a:cubicBezTo>
                <a:cubicBezTo>
                  <a:pt x="497305" y="31155"/>
                  <a:pt x="484713" y="26750"/>
                  <a:pt x="471638" y="24738"/>
                </a:cubicBezTo>
                <a:cubicBezTo>
                  <a:pt x="310845" y="0"/>
                  <a:pt x="197616" y="19917"/>
                  <a:pt x="9626" y="24738"/>
                </a:cubicBezTo>
                <a:cubicBezTo>
                  <a:pt x="6417" y="34363"/>
                  <a:pt x="0" y="43468"/>
                  <a:pt x="0" y="53614"/>
                </a:cubicBezTo>
                <a:cubicBezTo>
                  <a:pt x="0" y="101847"/>
                  <a:pt x="2103" y="150349"/>
                  <a:pt x="9626" y="197992"/>
                </a:cubicBezTo>
                <a:cubicBezTo>
                  <a:pt x="11864" y="212165"/>
                  <a:pt x="21757" y="224036"/>
                  <a:pt x="28876" y="236494"/>
                </a:cubicBezTo>
                <a:cubicBezTo>
                  <a:pt x="56004" y="283968"/>
                  <a:pt x="42604" y="248832"/>
                  <a:pt x="77002" y="303870"/>
                </a:cubicBezTo>
                <a:cubicBezTo>
                  <a:pt x="84607" y="316038"/>
                  <a:pt x="90924" y="329049"/>
                  <a:pt x="96253" y="342371"/>
                </a:cubicBezTo>
                <a:cubicBezTo>
                  <a:pt x="103789" y="361212"/>
                  <a:pt x="115503" y="400123"/>
                  <a:pt x="115503" y="400123"/>
                </a:cubicBezTo>
                <a:cubicBezTo>
                  <a:pt x="118712" y="422582"/>
                  <a:pt x="114983" y="447208"/>
                  <a:pt x="125129" y="467500"/>
                </a:cubicBezTo>
                <a:cubicBezTo>
                  <a:pt x="129666" y="476575"/>
                  <a:pt x="144249" y="474338"/>
                  <a:pt x="154004" y="477125"/>
                </a:cubicBezTo>
                <a:cubicBezTo>
                  <a:pt x="166724" y="480759"/>
                  <a:pt x="179786" y="483116"/>
                  <a:pt x="192506" y="486750"/>
                </a:cubicBezTo>
                <a:cubicBezTo>
                  <a:pt x="202261" y="489537"/>
                  <a:pt x="211328" y="495005"/>
                  <a:pt x="221381" y="496376"/>
                </a:cubicBezTo>
                <a:cubicBezTo>
                  <a:pt x="282116" y="504658"/>
                  <a:pt x="343301" y="509209"/>
                  <a:pt x="404261" y="515626"/>
                </a:cubicBezTo>
                <a:cubicBezTo>
                  <a:pt x="423512" y="522043"/>
                  <a:pt x="445129" y="523621"/>
                  <a:pt x="462013" y="534877"/>
                </a:cubicBezTo>
                <a:cubicBezTo>
                  <a:pt x="492340" y="555095"/>
                  <a:pt x="486045" y="554556"/>
                  <a:pt x="519764" y="563752"/>
                </a:cubicBezTo>
                <a:cubicBezTo>
                  <a:pt x="545289" y="570714"/>
                  <a:pt x="571667" y="574636"/>
                  <a:pt x="596767" y="583003"/>
                </a:cubicBezTo>
                <a:cubicBezTo>
                  <a:pt x="624283" y="592175"/>
                  <a:pt x="633934" y="596212"/>
                  <a:pt x="664143" y="602254"/>
                </a:cubicBezTo>
                <a:cubicBezTo>
                  <a:pt x="748850" y="619196"/>
                  <a:pt x="694570" y="602771"/>
                  <a:pt x="750771" y="621504"/>
                </a:cubicBezTo>
                <a:cubicBezTo>
                  <a:pt x="886610" y="615844"/>
                  <a:pt x="1169075" y="605678"/>
                  <a:pt x="1289786" y="592628"/>
                </a:cubicBezTo>
                <a:cubicBezTo>
                  <a:pt x="1306964" y="590771"/>
                  <a:pt x="1321734" y="579445"/>
                  <a:pt x="1337912" y="573378"/>
                </a:cubicBezTo>
                <a:cubicBezTo>
                  <a:pt x="1347412" y="569815"/>
                  <a:pt x="1357462" y="567749"/>
                  <a:pt x="1366788" y="563752"/>
                </a:cubicBezTo>
                <a:cubicBezTo>
                  <a:pt x="1379976" y="558100"/>
                  <a:pt x="1391967" y="549831"/>
                  <a:pt x="1405289" y="544502"/>
                </a:cubicBezTo>
                <a:cubicBezTo>
                  <a:pt x="1424129" y="536966"/>
                  <a:pt x="1446156" y="536507"/>
                  <a:pt x="1463040" y="525251"/>
                </a:cubicBezTo>
                <a:cubicBezTo>
                  <a:pt x="1472665" y="518834"/>
                  <a:pt x="1482503" y="512725"/>
                  <a:pt x="1491916" y="506001"/>
                </a:cubicBezTo>
                <a:cubicBezTo>
                  <a:pt x="1575488" y="446307"/>
                  <a:pt x="1491241" y="503241"/>
                  <a:pt x="1559293" y="457875"/>
                </a:cubicBezTo>
                <a:cubicBezTo>
                  <a:pt x="1565710" y="448250"/>
                  <a:pt x="1573845" y="439570"/>
                  <a:pt x="1578543" y="428999"/>
                </a:cubicBezTo>
                <a:cubicBezTo>
                  <a:pt x="1586784" y="410456"/>
                  <a:pt x="1586538" y="388131"/>
                  <a:pt x="1597794" y="371247"/>
                </a:cubicBezTo>
                <a:cubicBezTo>
                  <a:pt x="1604211" y="361622"/>
                  <a:pt x="1612346" y="352942"/>
                  <a:pt x="1617044" y="342371"/>
                </a:cubicBezTo>
                <a:cubicBezTo>
                  <a:pt x="1643397" y="283076"/>
                  <a:pt x="1633087" y="238098"/>
                  <a:pt x="1636295" y="21724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583121" y="3521762"/>
            <a:ext cx="779178" cy="434221"/>
          </a:xfrm>
          <a:custGeom>
            <a:avLst/>
            <a:gdLst>
              <a:gd name="connsiteX0" fmla="*/ 779178 w 779178"/>
              <a:gd name="connsiteY0" fmla="*/ 309093 h 434221"/>
              <a:gd name="connsiteX1" fmla="*/ 779178 w 779178"/>
              <a:gd name="connsiteY1" fmla="*/ 309093 h 434221"/>
              <a:gd name="connsiteX2" fmla="*/ 673300 w 779178"/>
              <a:gd name="connsiteY2" fmla="*/ 366844 h 434221"/>
              <a:gd name="connsiteX3" fmla="*/ 625174 w 779178"/>
              <a:gd name="connsiteY3" fmla="*/ 376470 h 434221"/>
              <a:gd name="connsiteX4" fmla="*/ 596298 w 779178"/>
              <a:gd name="connsiteY4" fmla="*/ 395720 h 434221"/>
              <a:gd name="connsiteX5" fmla="*/ 557797 w 779178"/>
              <a:gd name="connsiteY5" fmla="*/ 405345 h 434221"/>
              <a:gd name="connsiteX6" fmla="*/ 461544 w 779178"/>
              <a:gd name="connsiteY6" fmla="*/ 434221 h 434221"/>
              <a:gd name="connsiteX7" fmla="*/ 211287 w 779178"/>
              <a:gd name="connsiteY7" fmla="*/ 424596 h 434221"/>
              <a:gd name="connsiteX8" fmla="*/ 153536 w 779178"/>
              <a:gd name="connsiteY8" fmla="*/ 405345 h 434221"/>
              <a:gd name="connsiteX9" fmla="*/ 95784 w 779178"/>
              <a:gd name="connsiteY9" fmla="*/ 386095 h 434221"/>
              <a:gd name="connsiteX10" fmla="*/ 66908 w 779178"/>
              <a:gd name="connsiteY10" fmla="*/ 376470 h 434221"/>
              <a:gd name="connsiteX11" fmla="*/ 38033 w 779178"/>
              <a:gd name="connsiteY11" fmla="*/ 366844 h 434221"/>
              <a:gd name="connsiteX12" fmla="*/ 28407 w 779178"/>
              <a:gd name="connsiteY12" fmla="*/ 212840 h 434221"/>
              <a:gd name="connsiteX13" fmla="*/ 57283 w 779178"/>
              <a:gd name="connsiteY13" fmla="*/ 174339 h 434221"/>
              <a:gd name="connsiteX14" fmla="*/ 124660 w 779178"/>
              <a:gd name="connsiteY14" fmla="*/ 87712 h 434221"/>
              <a:gd name="connsiteX15" fmla="*/ 153536 w 779178"/>
              <a:gd name="connsiteY15" fmla="*/ 68461 h 434221"/>
              <a:gd name="connsiteX16" fmla="*/ 220913 w 779178"/>
              <a:gd name="connsiteY16" fmla="*/ 20335 h 434221"/>
              <a:gd name="connsiteX17" fmla="*/ 278664 w 779178"/>
              <a:gd name="connsiteY17" fmla="*/ 1084 h 434221"/>
              <a:gd name="connsiteX18" fmla="*/ 423043 w 779178"/>
              <a:gd name="connsiteY18" fmla="*/ 20335 h 434221"/>
              <a:gd name="connsiteX19" fmla="*/ 461544 w 779178"/>
              <a:gd name="connsiteY19" fmla="*/ 39585 h 434221"/>
              <a:gd name="connsiteX20" fmla="*/ 490420 w 779178"/>
              <a:gd name="connsiteY20" fmla="*/ 68461 h 434221"/>
              <a:gd name="connsiteX21" fmla="*/ 519296 w 779178"/>
              <a:gd name="connsiteY21" fmla="*/ 78086 h 434221"/>
              <a:gd name="connsiteX22" fmla="*/ 548172 w 779178"/>
              <a:gd name="connsiteY22" fmla="*/ 97337 h 434221"/>
              <a:gd name="connsiteX23" fmla="*/ 567422 w 779178"/>
              <a:gd name="connsiteY23" fmla="*/ 126213 h 434221"/>
              <a:gd name="connsiteX24" fmla="*/ 663675 w 779178"/>
              <a:gd name="connsiteY24" fmla="*/ 241716 h 434221"/>
              <a:gd name="connsiteX25" fmla="*/ 682925 w 779178"/>
              <a:gd name="connsiteY25" fmla="*/ 289842 h 434221"/>
              <a:gd name="connsiteX26" fmla="*/ 702176 w 779178"/>
              <a:gd name="connsiteY26" fmla="*/ 347594 h 434221"/>
              <a:gd name="connsiteX27" fmla="*/ 721426 w 779178"/>
              <a:gd name="connsiteY27" fmla="*/ 376470 h 434221"/>
              <a:gd name="connsiteX28" fmla="*/ 721426 w 779178"/>
              <a:gd name="connsiteY28" fmla="*/ 347594 h 434221"/>
              <a:gd name="connsiteX29" fmla="*/ 779178 w 779178"/>
              <a:gd name="connsiteY29" fmla="*/ 309093 h 43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79178" h="434221">
                <a:moveTo>
                  <a:pt x="779178" y="309093"/>
                </a:moveTo>
                <a:lnTo>
                  <a:pt x="779178" y="309093"/>
                </a:lnTo>
                <a:cubicBezTo>
                  <a:pt x="743885" y="328343"/>
                  <a:pt x="710131" y="350730"/>
                  <a:pt x="673300" y="366844"/>
                </a:cubicBezTo>
                <a:cubicBezTo>
                  <a:pt x="658312" y="373401"/>
                  <a:pt x="640492" y="370726"/>
                  <a:pt x="625174" y="376470"/>
                </a:cubicBezTo>
                <a:cubicBezTo>
                  <a:pt x="614342" y="380532"/>
                  <a:pt x="606931" y="391163"/>
                  <a:pt x="596298" y="395720"/>
                </a:cubicBezTo>
                <a:cubicBezTo>
                  <a:pt x="584139" y="400931"/>
                  <a:pt x="570559" y="401864"/>
                  <a:pt x="557797" y="405345"/>
                </a:cubicBezTo>
                <a:cubicBezTo>
                  <a:pt x="497202" y="421871"/>
                  <a:pt x="505396" y="419604"/>
                  <a:pt x="461544" y="434221"/>
                </a:cubicBezTo>
                <a:cubicBezTo>
                  <a:pt x="378125" y="431013"/>
                  <a:pt x="294403" y="432388"/>
                  <a:pt x="211287" y="424596"/>
                </a:cubicBezTo>
                <a:cubicBezTo>
                  <a:pt x="191084" y="422702"/>
                  <a:pt x="172786" y="411762"/>
                  <a:pt x="153536" y="405345"/>
                </a:cubicBezTo>
                <a:lnTo>
                  <a:pt x="95784" y="386095"/>
                </a:lnTo>
                <a:lnTo>
                  <a:pt x="66908" y="376470"/>
                </a:lnTo>
                <a:lnTo>
                  <a:pt x="38033" y="366844"/>
                </a:lnTo>
                <a:cubicBezTo>
                  <a:pt x="0" y="309798"/>
                  <a:pt x="1897" y="325508"/>
                  <a:pt x="28407" y="212840"/>
                </a:cubicBezTo>
                <a:cubicBezTo>
                  <a:pt x="32081" y="197224"/>
                  <a:pt x="48384" y="187687"/>
                  <a:pt x="57283" y="174339"/>
                </a:cubicBezTo>
                <a:cubicBezTo>
                  <a:pt x="93555" y="119932"/>
                  <a:pt x="74814" y="130437"/>
                  <a:pt x="124660" y="87712"/>
                </a:cubicBezTo>
                <a:cubicBezTo>
                  <a:pt x="133443" y="80183"/>
                  <a:pt x="144123" y="75185"/>
                  <a:pt x="153536" y="68461"/>
                </a:cubicBezTo>
                <a:cubicBezTo>
                  <a:pt x="159397" y="64275"/>
                  <a:pt x="208900" y="25674"/>
                  <a:pt x="220913" y="20335"/>
                </a:cubicBezTo>
                <a:cubicBezTo>
                  <a:pt x="239456" y="12094"/>
                  <a:pt x="278664" y="1084"/>
                  <a:pt x="278664" y="1084"/>
                </a:cubicBezTo>
                <a:cubicBezTo>
                  <a:pt x="335441" y="5816"/>
                  <a:pt x="375592" y="0"/>
                  <a:pt x="423043" y="20335"/>
                </a:cubicBezTo>
                <a:cubicBezTo>
                  <a:pt x="436231" y="25987"/>
                  <a:pt x="448710" y="33168"/>
                  <a:pt x="461544" y="39585"/>
                </a:cubicBezTo>
                <a:cubicBezTo>
                  <a:pt x="471169" y="49210"/>
                  <a:pt x="479094" y="60910"/>
                  <a:pt x="490420" y="68461"/>
                </a:cubicBezTo>
                <a:cubicBezTo>
                  <a:pt x="498862" y="74089"/>
                  <a:pt x="510221" y="73549"/>
                  <a:pt x="519296" y="78086"/>
                </a:cubicBezTo>
                <a:cubicBezTo>
                  <a:pt x="529643" y="83259"/>
                  <a:pt x="538547" y="90920"/>
                  <a:pt x="548172" y="97337"/>
                </a:cubicBezTo>
                <a:cubicBezTo>
                  <a:pt x="554589" y="106962"/>
                  <a:pt x="559737" y="117567"/>
                  <a:pt x="567422" y="126213"/>
                </a:cubicBezTo>
                <a:cubicBezTo>
                  <a:pt x="602401" y="165564"/>
                  <a:pt x="643330" y="190852"/>
                  <a:pt x="663675" y="241716"/>
                </a:cubicBezTo>
                <a:cubicBezTo>
                  <a:pt x="670092" y="257758"/>
                  <a:pt x="677020" y="273605"/>
                  <a:pt x="682925" y="289842"/>
                </a:cubicBezTo>
                <a:cubicBezTo>
                  <a:pt x="689860" y="308912"/>
                  <a:pt x="690920" y="330710"/>
                  <a:pt x="702176" y="347594"/>
                </a:cubicBezTo>
                <a:lnTo>
                  <a:pt x="721426" y="376470"/>
                </a:lnTo>
                <a:lnTo>
                  <a:pt x="721426" y="347594"/>
                </a:lnTo>
                <a:lnTo>
                  <a:pt x="779178" y="3090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프로젝트 개요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0058" y="3718773"/>
            <a:ext cx="129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사이트 개요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개발환경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816" y="603000"/>
            <a:ext cx="7670369" cy="56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4-4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사이트맵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4-4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사이트맵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7066"/>
          <a:stretch>
            <a:fillRect/>
          </a:stretch>
        </p:blipFill>
        <p:spPr bwMode="auto">
          <a:xfrm>
            <a:off x="252000" y="1312311"/>
            <a:ext cx="8640000" cy="423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00" y="1128286"/>
            <a:ext cx="8640000" cy="460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4-4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사이트맵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5.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스토리 보드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176" y="3452807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일반회원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기업회원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관리자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5154" y="549000"/>
            <a:ext cx="4213692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3" cstate="print"/>
          <a:srcRect l="13185" r="9223"/>
          <a:stretch>
            <a:fillRect/>
          </a:stretch>
        </p:blipFill>
        <p:spPr bwMode="auto">
          <a:xfrm>
            <a:off x="2123979" y="717697"/>
            <a:ext cx="4896042" cy="542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1738" y="857232"/>
            <a:ext cx="5780658" cy="524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3" cstate="print"/>
          <a:srcRect t="5204" r="1307" b="12515"/>
          <a:stretch>
            <a:fillRect/>
          </a:stretch>
        </p:blipFill>
        <p:spPr bwMode="auto">
          <a:xfrm>
            <a:off x="2428860" y="714356"/>
            <a:ext cx="4660570" cy="527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 t="5021"/>
          <a:stretch>
            <a:fillRect/>
          </a:stretch>
        </p:blipFill>
        <p:spPr bwMode="auto">
          <a:xfrm>
            <a:off x="2643174" y="737898"/>
            <a:ext cx="4071966" cy="540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/>
          <p:nvPr/>
        </p:nvPicPr>
        <p:blipFill>
          <a:blip r:embed="rId3" cstate="print"/>
          <a:srcRect t="11659" b="10309"/>
          <a:stretch>
            <a:fillRect/>
          </a:stretch>
        </p:blipFill>
        <p:spPr bwMode="auto">
          <a:xfrm>
            <a:off x="2357422" y="642918"/>
            <a:ext cx="4572032" cy="5569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860087" y="3557915"/>
            <a:ext cx="7818354" cy="252406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0087" y="1412880"/>
            <a:ext cx="7744361" cy="79200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1137" y="97143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주요고객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684" y="162880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자신의 취향에 맞게 패키지 여행을 하고 싶은 사람들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1137" y="313167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개발동기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605" y="3672984"/>
            <a:ext cx="7749237" cy="2613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최근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,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 미래를 위해 현재의 즐거움을 포기하기보단 당장의 행복을 즐기는 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ts val="2500"/>
              </a:lnSpc>
            </a:pPr>
            <a:r>
              <a:rPr lang="en-US" dirty="0" smtClean="0">
                <a:latin typeface="나눔스퀘어 Light" pitchFamily="50" charset="-127"/>
                <a:ea typeface="나눔스퀘어 Light" pitchFamily="50" charset="-127"/>
              </a:rPr>
              <a:t>YOLO(</a:t>
            </a:r>
            <a:r>
              <a:rPr lang="ko-KR" altLang="en-US" dirty="0" err="1" smtClean="0">
                <a:latin typeface="나눔스퀘어 Light" pitchFamily="50" charset="-127"/>
                <a:ea typeface="나눔스퀘어 Light" pitchFamily="50" charset="-127"/>
              </a:rPr>
              <a:t>욜로</a:t>
            </a:r>
            <a:r>
              <a:rPr lang="en-US" dirty="0" smtClean="0">
                <a:latin typeface="나눔스퀘어 Light" pitchFamily="50" charset="-127"/>
                <a:ea typeface="나눔스퀘어 Light" pitchFamily="50" charset="-127"/>
              </a:rPr>
              <a:t>)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족이 늘어나면서 여행에 대한 수요가 지속적으로 증가하고 있다</a:t>
            </a:r>
            <a:r>
              <a:rPr lang="en-US" dirty="0">
                <a:latin typeface="나눔스퀘어 Light" pitchFamily="50" charset="-127"/>
                <a:ea typeface="나눔스퀘어 Light" pitchFamily="50" charset="-127"/>
              </a:rPr>
              <a:t>. </a:t>
            </a:r>
            <a:endParaRPr lang="en-US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다양한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취향에 맞춘 여행 코스에 대한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소비자들의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욕구 충족 여부는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기업의 이윤을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좌우하는 중요한 키가 되었다</a:t>
            </a:r>
            <a:r>
              <a:rPr lang="en-US" dirty="0" smtClean="0">
                <a:latin typeface="나눔스퀘어 Light" pitchFamily="50" charset="-127"/>
                <a:ea typeface="나눔스퀘어 Light" pitchFamily="50" charset="-127"/>
              </a:rPr>
              <a:t>.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하지만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여행사에서는 기존의 획일적인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코스만을 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제공하고 있다</a:t>
            </a:r>
            <a:r>
              <a:rPr lang="en-US" dirty="0" smtClean="0">
                <a:latin typeface="나눔스퀘어 Light" pitchFamily="50" charset="-127"/>
                <a:ea typeface="나눔스퀘어 Light" pitchFamily="50" charset="-127"/>
              </a:rPr>
              <a:t>. </a:t>
            </a:r>
          </a:p>
          <a:p>
            <a:pPr>
              <a:lnSpc>
                <a:spcPts val="2500"/>
              </a:lnSpc>
            </a:pP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  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이에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따라</a:t>
            </a:r>
            <a:r>
              <a:rPr lang="en-US" dirty="0">
                <a:latin typeface="나눔스퀘어 Light" pitchFamily="50" charset="-127"/>
                <a:ea typeface="나눔스퀘어 Light" pitchFamily="50" charset="-127"/>
              </a:rPr>
              <a:t> </a:t>
            </a:r>
            <a:r>
              <a:rPr lang="en-US" b="1" dirty="0">
                <a:latin typeface="나눔스퀘어 Light" pitchFamily="50" charset="-127"/>
                <a:ea typeface="나눔스퀘어 Light" pitchFamily="50" charset="-127"/>
              </a:rPr>
              <a:t>Five </a:t>
            </a:r>
            <a:r>
              <a:rPr lang="en-US" b="1" dirty="0" err="1">
                <a:latin typeface="나눔스퀘어 Light" pitchFamily="50" charset="-127"/>
                <a:ea typeface="나눔스퀘어 Light" pitchFamily="50" charset="-127"/>
              </a:rPr>
              <a:t>Fingers:D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는 </a:t>
            </a:r>
            <a:r>
              <a:rPr lang="ko-KR" altLang="en-US" b="1" dirty="0">
                <a:latin typeface="나눔스퀘어 Light" pitchFamily="50" charset="-127"/>
                <a:ea typeface="나눔스퀘어 Light" pitchFamily="50" charset="-127"/>
              </a:rPr>
              <a:t>맞춤 여행 코스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를 원하는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소비자들을</a:t>
            </a:r>
            <a:r>
              <a:rPr lang="en-US" altLang="ko-KR" dirty="0" smtClean="0">
                <a:latin typeface="나눔스퀘어 Light" pitchFamily="50" charset="-127"/>
                <a:ea typeface="나눔스퀘어 Light" pitchFamily="50" charset="-127"/>
              </a:rPr>
              <a:t> 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위한 </a:t>
            </a:r>
            <a:endParaRPr lang="en-US" altLang="ko-KR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b="1" dirty="0" smtClean="0">
                <a:latin typeface="나눔스퀘어 Light" pitchFamily="50" charset="-127"/>
                <a:ea typeface="나눔스퀘어 Light" pitchFamily="50" charset="-127"/>
              </a:rPr>
              <a:t>새로운  플랫폼</a:t>
            </a:r>
            <a:r>
              <a:rPr lang="ko-KR" altLang="en-US" dirty="0" smtClean="0">
                <a:latin typeface="나눔스퀘어 Light" pitchFamily="50" charset="-127"/>
                <a:ea typeface="나눔스퀘어 Light" pitchFamily="50" charset="-127"/>
              </a:rPr>
              <a:t>을 </a:t>
            </a:r>
            <a:r>
              <a:rPr lang="ko-KR" altLang="en-US" dirty="0">
                <a:latin typeface="나눔스퀘어 Light" pitchFamily="50" charset="-127"/>
                <a:ea typeface="나눔스퀘어 Light" pitchFamily="50" charset="-127"/>
              </a:rPr>
              <a:t>제공하고자 한다</a:t>
            </a:r>
            <a:r>
              <a:rPr lang="en-US" dirty="0">
                <a:latin typeface="나눔스퀘어 Light" pitchFamily="50" charset="-127"/>
                <a:ea typeface="나눔스퀘어 Light" pitchFamily="50" charset="-127"/>
              </a:rPr>
              <a:t>.</a:t>
            </a:r>
            <a:endParaRPr lang="ko-KR" altLang="en-US" dirty="0">
              <a:latin typeface="나눔스퀘어 Light" pitchFamily="50" charset="-127"/>
              <a:ea typeface="나눔스퀘어 Light" pitchFamily="50" charset="-127"/>
            </a:endParaRPr>
          </a:p>
          <a:p>
            <a:endParaRPr lang="ko-KR" altLang="en-US" dirty="0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30" y="4462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1-1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사이트 개요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2" name="그림 11" descr="team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908720"/>
            <a:ext cx="432048" cy="432048"/>
          </a:xfrm>
          <a:prstGeom prst="rect">
            <a:avLst/>
          </a:prstGeom>
        </p:spPr>
      </p:pic>
      <p:pic>
        <p:nvPicPr>
          <p:cNvPr id="16" name="그림 15" descr="id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2961008"/>
            <a:ext cx="540000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784" y="1285860"/>
            <a:ext cx="6870240" cy="435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일반회원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785794"/>
            <a:ext cx="6574684" cy="531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기업회원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 t="11111" b="24444"/>
          <a:stretch>
            <a:fillRect/>
          </a:stretch>
        </p:blipFill>
        <p:spPr bwMode="auto">
          <a:xfrm>
            <a:off x="2047565" y="653902"/>
            <a:ext cx="5048870" cy="555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 descr="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842" y="1357298"/>
            <a:ext cx="7558372" cy="416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444208" y="5013176"/>
            <a:ext cx="57606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 descr="5"/>
          <p:cNvPicPr/>
          <p:nvPr/>
        </p:nvPicPr>
        <p:blipFill>
          <a:blip r:embed="rId3" cstate="print"/>
          <a:srcRect l="16652" r="17043"/>
          <a:stretch>
            <a:fillRect/>
          </a:stretch>
        </p:blipFill>
        <p:spPr bwMode="auto">
          <a:xfrm>
            <a:off x="1144115" y="928670"/>
            <a:ext cx="6999785" cy="518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377950"/>
            <a:ext cx="80010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625676"/>
            <a:ext cx="4193141" cy="560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5-3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관리자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098" y="692696"/>
            <a:ext cx="6314991" cy="572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latin typeface="나눔스퀘어 Bold"/>
              <a:ea typeface="나눔스퀘어 Bold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 Bold"/>
                <a:ea typeface="나눔스퀘어 Bold"/>
              </a:rPr>
              <a:t>6. </a:t>
            </a:r>
            <a:r>
              <a:rPr lang="ko-KR" altLang="en-US" dirty="0" smtClean="0">
                <a:latin typeface="나눔스퀘어 Bold"/>
                <a:ea typeface="나눔스퀘어 Bold"/>
              </a:rPr>
              <a:t>기술소개</a:t>
            </a:r>
            <a:endParaRPr lang="ko-KR" altLang="en-US" dirty="0">
              <a:latin typeface="나눔스퀘어 Bold"/>
              <a:ea typeface="나눔스퀘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1840" y="3466698"/>
            <a:ext cx="3126839" cy="1186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회원가입</a:t>
            </a:r>
            <a:r>
              <a:rPr lang="en-US" altLang="ko-KR" dirty="0">
                <a:latin typeface="나눔스퀘어 Bold"/>
                <a:ea typeface="나눔스퀘어 Bold"/>
              </a:rPr>
              <a:t>–</a:t>
            </a:r>
            <a:r>
              <a:rPr lang="ko-KR" altLang="en-US" dirty="0" err="1">
                <a:latin typeface="나눔스퀘어 Bold"/>
                <a:ea typeface="나눔스퀘어 Bold"/>
              </a:rPr>
              <a:t>이메일</a:t>
            </a:r>
            <a:r>
              <a:rPr lang="ko-KR" altLang="en-US" dirty="0">
                <a:latin typeface="나눔스퀘어 Bold"/>
                <a:ea typeface="나눔스퀘어 Bold"/>
              </a:rPr>
              <a:t> 인증</a:t>
            </a:r>
          </a:p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월별 매출 현황</a:t>
            </a:r>
            <a:r>
              <a:rPr lang="en-US" altLang="ko-KR" dirty="0">
                <a:latin typeface="나눔스퀘어 Bold"/>
                <a:ea typeface="나눔스퀘어 Bold"/>
              </a:rPr>
              <a:t>–</a:t>
            </a:r>
            <a:r>
              <a:rPr lang="ko-KR" altLang="en-US" dirty="0" err="1">
                <a:latin typeface="나눔스퀘어 Bold"/>
                <a:ea typeface="나눔스퀘어 Bold"/>
              </a:rPr>
              <a:t>하이차트</a:t>
            </a:r>
            <a:endParaRPr lang="ko-KR" altLang="en-US" dirty="0"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나만의 코스 짜기 </a:t>
            </a:r>
            <a:r>
              <a:rPr lang="en-US" altLang="ko-KR" dirty="0">
                <a:latin typeface="나눔스퀘어 Bold"/>
                <a:ea typeface="나눔스퀘어 Bold"/>
              </a:rPr>
              <a:t>-</a:t>
            </a:r>
            <a:r>
              <a:rPr lang="ko-KR" altLang="en-US" dirty="0">
                <a:latin typeface="나눔스퀘어 Bold"/>
                <a:ea typeface="나눔스퀘어 Bold"/>
              </a:rPr>
              <a:t> </a:t>
            </a:r>
            <a:r>
              <a:rPr lang="ko-KR" altLang="en-US" dirty="0" err="1">
                <a:latin typeface="나눔스퀘어 Bold"/>
                <a:ea typeface="나눔스퀘어 Bold"/>
              </a:rPr>
              <a:t>나코짜</a:t>
            </a:r>
            <a:r>
              <a:rPr lang="ko-KR" altLang="en-US" dirty="0">
                <a:latin typeface="나눔스퀘어 Bold"/>
                <a:ea typeface="나눔스퀘어 Bold"/>
              </a:rPr>
              <a:t> 등록</a:t>
            </a:r>
            <a:r>
              <a:rPr lang="en-US" altLang="ko-KR" dirty="0">
                <a:latin typeface="나눔스퀘어 Bold"/>
                <a:ea typeface="나눔스퀘어 Bold"/>
              </a:rPr>
              <a:t>(Google Map API)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7384"/>
            <a:ext cx="2537964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30" y="44624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6-1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회원가입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메일 인증</a:t>
            </a:r>
          </a:p>
          <a:p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672"/>
            <a:ext cx="5796136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33056"/>
            <a:ext cx="6660232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94481"/>
            <a:ext cx="3347864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 descr="이메일 인증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7744" y="3248980"/>
            <a:ext cx="3312368" cy="1368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18000" y="549000"/>
            <a:ext cx="9180000" cy="57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C:/Users/goNi/AppData/Roaming/PolarisOffice/ETemp/10236_54393712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23875" y="928370"/>
            <a:ext cx="1572260" cy="1572260"/>
          </a:xfrm>
          <a:prstGeom prst="rect">
            <a:avLst/>
          </a:prstGeom>
          <a:noFill/>
        </p:spPr>
      </p:pic>
      <p:pic>
        <p:nvPicPr>
          <p:cNvPr id="10" name="그림 9" descr="C:/Users/goNi/AppData/Roaming/PolarisOffice/ETemp/10236_54393712/image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 l="14277" r="19093"/>
          <a:stretch>
            <a:fillRect/>
          </a:stretch>
        </p:blipFill>
        <p:spPr>
          <a:xfrm>
            <a:off x="4352290" y="940566"/>
            <a:ext cx="2235934" cy="1389387"/>
          </a:xfrm>
          <a:prstGeom prst="rect">
            <a:avLst/>
          </a:prstGeom>
          <a:noFill/>
        </p:spPr>
      </p:pic>
      <p:pic>
        <p:nvPicPr>
          <p:cNvPr id="12" name="그림 11" descr="C:/Users/goNi/AppData/Roaming/PolarisOffice/ETemp/10236_54393712/image7.g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924992" y="940567"/>
            <a:ext cx="1501140" cy="150114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9255" y="2832099"/>
            <a:ext cx="2000250" cy="1899920"/>
          </a:xfrm>
          <a:prstGeom prst="rect">
            <a:avLst/>
          </a:prstGeom>
        </p:spPr>
      </p:pic>
      <p:pic>
        <p:nvPicPr>
          <p:cNvPr id="1034" name="Picture 10" descr="C:/Users/goNi/AppData/Roaming/PolarisOffice/ETemp/10236_54393712/image1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190" y="2658744"/>
            <a:ext cx="1883945" cy="159907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" name="직사각형 16"/>
          <p:cNvSpPr/>
          <p:nvPr/>
        </p:nvSpPr>
        <p:spPr>
          <a:xfrm>
            <a:off x="0" y="-27305"/>
            <a:ext cx="2411730" cy="5759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85" y="44450"/>
            <a:ext cx="16687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1-2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개발환경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38" name="그림 1037" descr="C:/Users/goNi/AppData/Roaming/PolarisOffice/ETemp/10236_54393712/fImage84596435650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6924992" y="5085184"/>
            <a:ext cx="1931134" cy="525152"/>
          </a:xfrm>
          <a:prstGeom prst="rect">
            <a:avLst/>
          </a:prstGeom>
          <a:noFill/>
        </p:spPr>
      </p:pic>
      <p:pic>
        <p:nvPicPr>
          <p:cNvPr id="1040" name="그림 1039" descr="C:/Users/goNi/AppData/Roaming/PolarisOffice/ETemp/10236_54393712/fImage8209437572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567237" y="2832099"/>
            <a:ext cx="2020987" cy="1316610"/>
          </a:xfrm>
          <a:prstGeom prst="rect">
            <a:avLst/>
          </a:prstGeom>
          <a:noFill/>
        </p:spPr>
      </p:pic>
      <p:pic>
        <p:nvPicPr>
          <p:cNvPr id="1041" name="그림 1040" descr="C:/Users/goNi/AppData/Roaming/PolarisOffice/ETemp/10236_54393712/fImage7618482147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587307" y="940567"/>
            <a:ext cx="1509077" cy="1231133"/>
          </a:xfrm>
          <a:prstGeom prst="rect">
            <a:avLst/>
          </a:prstGeom>
          <a:noFill/>
        </p:spPr>
      </p:pic>
      <p:pic>
        <p:nvPicPr>
          <p:cNvPr id="24" name="그림 23" descr="3.png"/>
          <p:cNvPicPr>
            <a:picLocks noChangeAspect="1"/>
          </p:cNvPicPr>
          <p:nvPr/>
        </p:nvPicPr>
        <p:blipFill>
          <a:blip r:embed="rId11" cstate="print"/>
          <a:srcRect l="-1458" b="20867"/>
          <a:stretch>
            <a:fillRect/>
          </a:stretch>
        </p:blipFill>
        <p:spPr>
          <a:xfrm>
            <a:off x="286136" y="4257823"/>
            <a:ext cx="4602342" cy="1785950"/>
          </a:xfrm>
          <a:prstGeom prst="rect">
            <a:avLst/>
          </a:prstGeom>
        </p:spPr>
      </p:pic>
      <p:pic>
        <p:nvPicPr>
          <p:cNvPr id="26" name="Picture 10" descr="C:\Users\User\Desktop\jsp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2437" y="4257823"/>
            <a:ext cx="1922555" cy="1807202"/>
          </a:xfrm>
          <a:prstGeom prst="rect">
            <a:avLst/>
          </a:prstGeom>
          <a:noFill/>
        </p:spPr>
      </p:pic>
      <p:pic>
        <p:nvPicPr>
          <p:cNvPr id="27" name="Picture 11" descr="C:\Users\User\Desktop\jstl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11730" y="2500630"/>
            <a:ext cx="1979930" cy="16096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순서도: 대체 처리 57"/>
          <p:cNvSpPr/>
          <p:nvPr/>
        </p:nvSpPr>
        <p:spPr>
          <a:xfrm>
            <a:off x="251520" y="5949280"/>
            <a:ext cx="4104456" cy="7200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6512" y="-27384"/>
            <a:ext cx="2952328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6-2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월별 매출 현황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하이차</a:t>
            </a:r>
            <a:r>
              <a:rPr lang="ko-KR" altLang="en-US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3" name="그림 12" descr="하이차트 자바코딩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412776"/>
            <a:ext cx="7416824" cy="4331822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flipV="1">
            <a:off x="2555776" y="692696"/>
            <a:ext cx="2808312" cy="158417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5508104" y="404664"/>
            <a:ext cx="2952328" cy="7200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52120" y="40466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개의 데이터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ListR</a:t>
            </a:r>
            <a:r>
              <a:rPr lang="ko-KR" altLang="en-US" dirty="0" smtClean="0"/>
              <a:t>에 입력</a:t>
            </a:r>
            <a:endParaRPr lang="ko-KR" altLang="en-US" dirty="0"/>
          </a:p>
        </p:txBody>
      </p:sp>
      <p:sp>
        <p:nvSpPr>
          <p:cNvPr id="23" name="순서도: 대체 처리 22"/>
          <p:cNvSpPr/>
          <p:nvPr/>
        </p:nvSpPr>
        <p:spPr>
          <a:xfrm>
            <a:off x="5148064" y="4149080"/>
            <a:ext cx="2952328" cy="93610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endCxn id="23" idx="0"/>
          </p:cNvCxnSpPr>
          <p:nvPr/>
        </p:nvCxnSpPr>
        <p:spPr>
          <a:xfrm>
            <a:off x="3059832" y="3789040"/>
            <a:ext cx="3564396" cy="360040"/>
          </a:xfrm>
          <a:prstGeom prst="bentConnector2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20072" y="4150821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11</a:t>
            </a:r>
            <a:r>
              <a:rPr lang="ko-KR" altLang="en-US" dirty="0" smtClean="0"/>
              <a:t>까지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변수를 보내서 각 월별로 매출액을 구해 </a:t>
            </a:r>
            <a:r>
              <a:rPr lang="en-US" altLang="ko-KR" dirty="0" err="1" smtClean="0"/>
              <a:t>listC</a:t>
            </a:r>
            <a:r>
              <a:rPr lang="ko-KR" altLang="en-US" dirty="0" smtClean="0"/>
              <a:t>에 입력</a:t>
            </a:r>
            <a:endParaRPr lang="ko-KR" altLang="en-US" dirty="0"/>
          </a:p>
        </p:txBody>
      </p:sp>
      <p:sp>
        <p:nvSpPr>
          <p:cNvPr id="30" name="순서도: 대체 처리 29"/>
          <p:cNvSpPr/>
          <p:nvPr/>
        </p:nvSpPr>
        <p:spPr>
          <a:xfrm>
            <a:off x="4572000" y="1772816"/>
            <a:ext cx="4248472" cy="93610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6444208" y="2708920"/>
            <a:ext cx="0" cy="6480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16016" y="184482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매출이 없을 경우 </a:t>
            </a:r>
            <a:r>
              <a:rPr lang="en-US" altLang="ko-KR" dirty="0" smtClean="0"/>
              <a:t>NULLPOINT </a:t>
            </a:r>
            <a:r>
              <a:rPr lang="ko-KR" altLang="en-US" dirty="0" smtClean="0"/>
              <a:t>예외를 방지하고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</a:t>
            </a:r>
            <a:r>
              <a:rPr lang="ko-KR" altLang="en-US" dirty="0"/>
              <a:t>로</a:t>
            </a:r>
            <a:r>
              <a:rPr lang="ko-KR" altLang="en-US" dirty="0" smtClean="0"/>
              <a:t> 입력하기 위한 조건문</a:t>
            </a:r>
            <a:endParaRPr lang="ko-KR" altLang="en-US" dirty="0"/>
          </a:p>
        </p:txBody>
      </p:sp>
      <p:cxnSp>
        <p:nvCxnSpPr>
          <p:cNvPr id="39" name="꺾인 연결선 38"/>
          <p:cNvCxnSpPr/>
          <p:nvPr/>
        </p:nvCxnSpPr>
        <p:spPr>
          <a:xfrm>
            <a:off x="4355976" y="5661248"/>
            <a:ext cx="792088" cy="72008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대체 처리 43"/>
          <p:cNvSpPr/>
          <p:nvPr/>
        </p:nvSpPr>
        <p:spPr>
          <a:xfrm>
            <a:off x="5220072" y="5949280"/>
            <a:ext cx="3240360" cy="7200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92080" y="602128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Jps</a:t>
            </a:r>
            <a:r>
              <a:rPr lang="ko-KR" altLang="en-US" dirty="0" smtClean="0"/>
              <a:t>페이지로 </a:t>
            </a:r>
            <a:r>
              <a:rPr lang="ko-KR" altLang="en-US" dirty="0" err="1" smtClean="0"/>
              <a:t>두개의</a:t>
            </a:r>
            <a:r>
              <a:rPr lang="en-US" altLang="ko-KR" dirty="0" smtClean="0"/>
              <a:t> list </a:t>
            </a:r>
            <a:r>
              <a:rPr lang="ko-KR" altLang="en-US" dirty="0" smtClean="0"/>
              <a:t>보내기</a:t>
            </a:r>
            <a:endParaRPr lang="ko-KR" altLang="en-US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3275856" y="4437112"/>
            <a:ext cx="0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23528" y="602128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전송된 결과값의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이기 때문에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변수로 변환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7384"/>
            <a:ext cx="288032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6-2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월별 매출 현황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하이차</a:t>
            </a:r>
            <a:r>
              <a:rPr lang="ko-KR" altLang="en-US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611560" y="2492896"/>
            <a:ext cx="8136904" cy="108012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대체 처리 22"/>
          <p:cNvSpPr/>
          <p:nvPr/>
        </p:nvSpPr>
        <p:spPr>
          <a:xfrm>
            <a:off x="6588224" y="4077072"/>
            <a:ext cx="2411760" cy="2636912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60232" y="4350003"/>
            <a:ext cx="223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차트가 그려지는 공간 </a:t>
            </a:r>
            <a:r>
              <a:rPr lang="en-US" altLang="ko-KR" dirty="0" err="1" smtClean="0"/>
              <a:t>listR</a:t>
            </a:r>
            <a:r>
              <a:rPr lang="ko-KR" altLang="en-US" dirty="0" smtClean="0"/>
              <a:t>의 개수만큼 반복이 이뤄지며 가로로는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개의 월이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새로로는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listC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결과값들이 입력되도록 설</a:t>
            </a:r>
            <a:r>
              <a:rPr lang="ko-KR" altLang="en-US" dirty="0"/>
              <a:t>정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300192" y="51571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하이차트 xm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20688"/>
            <a:ext cx="9144000" cy="12725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572000" y="1988840"/>
            <a:ext cx="8384" cy="4404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2564904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11</a:t>
            </a:r>
            <a:r>
              <a:rPr lang="ko-KR" altLang="en-US" dirty="0" smtClean="0"/>
              <a:t>까지의 정수가 차례로 입력되고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월부터 각각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+</a:t>
            </a:r>
            <a:r>
              <a:rPr lang="ko-KR" altLang="en-US" dirty="0" smtClean="0"/>
              <a:t>변수 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+(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+1) </a:t>
            </a:r>
            <a:r>
              <a:rPr lang="ko-KR" altLang="en-US" dirty="0" smtClean="0"/>
              <a:t>사이의 기간 동안의 매출이 합계로 조회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변수로 결과값을 전달</a:t>
            </a:r>
            <a:endParaRPr lang="ko-KR" altLang="en-US" dirty="0"/>
          </a:p>
        </p:txBody>
      </p:sp>
      <p:pic>
        <p:nvPicPr>
          <p:cNvPr id="21" name="그림 20" descr="차트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717032"/>
            <a:ext cx="6228184" cy="314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7384"/>
            <a:ext cx="3024336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6-2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월별 매출 현황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하이차</a:t>
            </a:r>
            <a:r>
              <a:rPr lang="ko-KR" altLang="en-US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6660232" y="1628800"/>
            <a:ext cx="2411760" cy="180020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156176" y="249289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차트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83" y="692696"/>
            <a:ext cx="5811061" cy="461074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32240" y="173564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차트로 표현할 값들을 지정해주고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차트의 형식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마우스를 올렸을 경우 표시해줄 값 등을 설정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-27384"/>
            <a:ext cx="2952328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6-2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월별 매출 현황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–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하이차</a:t>
            </a:r>
            <a:r>
              <a:rPr lang="ko-KR" altLang="en-US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6660232" y="1628800"/>
            <a:ext cx="2411760" cy="180020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대체 처리 29"/>
          <p:cNvSpPr/>
          <p:nvPr/>
        </p:nvSpPr>
        <p:spPr>
          <a:xfrm>
            <a:off x="6119664" y="5661248"/>
            <a:ext cx="2772816" cy="93610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156176" y="249289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735648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차트로 표현할 값들을 지정해주고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차트의 형식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마우스를 올렸을 경우 표시해줄 값 등을 설정</a:t>
            </a:r>
            <a:endParaRPr lang="ko-KR" altLang="en-US" dirty="0"/>
          </a:p>
        </p:txBody>
      </p:sp>
      <p:pic>
        <p:nvPicPr>
          <p:cNvPr id="14" name="그림 13" descr="후....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764704"/>
            <a:ext cx="9144000" cy="388843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2195736" y="4581128"/>
            <a:ext cx="0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대체 처리 16"/>
          <p:cNvSpPr/>
          <p:nvPr/>
        </p:nvSpPr>
        <p:spPr>
          <a:xfrm>
            <a:off x="251520" y="5157192"/>
            <a:ext cx="3888432" cy="93610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1520" y="522920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완성된 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가로 축엔 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새로 축엔 매출액이 막대그래프로 표현</a:t>
            </a:r>
            <a:endParaRPr lang="ko-KR" altLang="en-US" dirty="0"/>
          </a:p>
        </p:txBody>
      </p:sp>
      <p:pic>
        <p:nvPicPr>
          <p:cNvPr id="20" name="그림 19" descr="마우스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653136"/>
            <a:ext cx="1419423" cy="2029108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652120" y="6165304"/>
            <a:ext cx="43204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56176" y="580526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마우스를 올리면 해당월 표시와 매출액이 나타남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C:/Users/goNi/AppData/Roaming/PolarisOffice/ETemp/6052_12609776/fImage4017898141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00025" y="1186180"/>
            <a:ext cx="5845175" cy="5567045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545455" y="2998470"/>
            <a:ext cx="60896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4074795" y="548640"/>
            <a:ext cx="2290445" cy="320675"/>
            <a:chOff x="4074795" y="548640"/>
            <a:chExt cx="2290445" cy="320675"/>
          </a:xfrm>
        </p:grpSpPr>
        <p:sp>
          <p:nvSpPr>
            <p:cNvPr id="23" name="순서도: 대체 처리 22"/>
            <p:cNvSpPr/>
            <p:nvPr/>
          </p:nvSpPr>
          <p:spPr>
            <a:xfrm>
              <a:off x="4074795" y="548640"/>
              <a:ext cx="2290445" cy="320675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200" b="0" strike="noStrike" cap="none">
                <a:latin typeface="맑은 고딕"/>
                <a:ea typeface="맑은 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75430" y="580390"/>
              <a:ext cx="2289810" cy="2654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200" b="0" strike="noStrike" cap="none">
                  <a:latin typeface="맑은 고딕"/>
                  <a:ea typeface="맑은 고딕"/>
                </a:rPr>
                <a:t>맵을 초기화 하는 메서드</a:t>
              </a:r>
              <a:endParaRPr lang="ko-KR" altLang="en-US" sz="1200" b="0" strike="noStrike" cap="none">
                <a:latin typeface="맑은 고딕"/>
                <a:ea typeface="맑은 고딕"/>
              </a:endParaRPr>
            </a:p>
          </p:txBody>
        </p:sp>
      </p:grpSp>
      <p:sp>
        <p:nvSpPr>
          <p:cNvPr id="37" name="도형 36"/>
          <p:cNvSpPr/>
          <p:nvPr/>
        </p:nvSpPr>
        <p:spPr>
          <a:xfrm>
            <a:off x="3488055" y="1362710"/>
            <a:ext cx="353060" cy="1292225"/>
          </a:xfrm>
          <a:prstGeom prst="rightBrace">
            <a:avLst>
              <a:gd name="adj1" fmla="val 8333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38" name="도형 37"/>
          <p:cNvCxnSpPr>
            <a:endCxn id="23" idx="1"/>
          </p:cNvCxnSpPr>
          <p:nvPr/>
        </p:nvCxnSpPr>
        <p:spPr>
          <a:xfrm flipV="1">
            <a:off x="1714500" y="708660"/>
            <a:ext cx="2360930" cy="607060"/>
          </a:xfrm>
          <a:prstGeom prst="bentConnector3">
            <a:avLst>
              <a:gd name="adj1" fmla="val 49986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대체 처리 40"/>
          <p:cNvSpPr/>
          <p:nvPr/>
        </p:nvSpPr>
        <p:spPr>
          <a:xfrm>
            <a:off x="3943985" y="1486535"/>
            <a:ext cx="4465320" cy="98044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200" b="0" strike="noStrike" cap="none">
              <a:latin typeface="맑은 고딕"/>
              <a:ea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45255" y="1572260"/>
            <a:ext cx="4428490" cy="816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latin typeface="맑은 고딕"/>
                <a:ea typeface="맑은 고딕"/>
              </a:rPr>
              <a:t>맵에 대한 옵션값 설정</a:t>
            </a:r>
            <a:br>
              <a:rPr lang="en-US" altLang="ko-KR" sz="1200" b="0" strike="noStrike" cap="none">
                <a:latin typeface="맑은 고딕"/>
                <a:ea typeface="맑은 고딕"/>
              </a:rPr>
            </a:br>
            <a:r>
              <a:rPr lang="en-US" altLang="ko-KR" sz="1200" b="0" strike="noStrike" cap="none">
                <a:latin typeface="맑은 고딕"/>
                <a:ea typeface="맑은 고딕"/>
              </a:rPr>
              <a:t>center: 처음 맵을 띄울때 중앙 위치 값</a:t>
            </a:r>
            <a:br>
              <a:rPr lang="en-US" altLang="ko-KR" sz="1200" b="0" strike="noStrike" cap="none">
                <a:latin typeface="맑은 고딕"/>
                <a:ea typeface="맑은 고딕"/>
              </a:rPr>
            </a:br>
            <a:r>
              <a:rPr lang="en-US" altLang="ko-KR" sz="1200" b="0" strike="noStrike" cap="none">
                <a:latin typeface="맑은 고딕"/>
                <a:ea typeface="맑은 고딕"/>
              </a:rPr>
              <a:t>zoom: 맵 확대/축소 값</a:t>
            </a:r>
            <a:br>
              <a:rPr lang="en-US" altLang="ko-KR" sz="1200" b="0" strike="noStrike" cap="none">
                <a:latin typeface="맑은 고딕"/>
                <a:ea typeface="맑은 고딕"/>
              </a:rPr>
            </a:br>
            <a:r>
              <a:rPr lang="en-US" altLang="ko-KR" sz="1200" b="0" strike="noStrike" cap="none">
                <a:latin typeface="맑은 고딕"/>
                <a:ea typeface="맑은 고딕"/>
              </a:rPr>
              <a:t>mapTypeId: 맵 종류(ROADMAP, SATELLITE, HYBRID, TERRAIN)</a:t>
            </a:r>
            <a:endParaRPr lang="ko-KR" altLang="en-US" sz="1200" b="0" strike="noStrike" cap="none">
              <a:latin typeface="맑은 고딕"/>
              <a:ea typeface="맑은 고딕"/>
            </a:endParaRPr>
          </a:p>
        </p:txBody>
      </p:sp>
      <p:sp>
        <p:nvSpPr>
          <p:cNvPr id="44" name="순서도: 대체 처리 43"/>
          <p:cNvSpPr/>
          <p:nvPr/>
        </p:nvSpPr>
        <p:spPr>
          <a:xfrm>
            <a:off x="6177915" y="2734310"/>
            <a:ext cx="2290445" cy="5073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200" b="0" strike="noStrike" cap="none">
              <a:latin typeface="맑은 고딕"/>
              <a:ea typeface="맑은 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78550" y="2766060"/>
            <a:ext cx="2301240" cy="4514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latin typeface="맑은 고딕"/>
                <a:ea typeface="맑은 고딕"/>
              </a:rPr>
              <a:t>해당 id를 갖는 div에 맵 객체 생성하여 넣기</a:t>
            </a:r>
            <a:endParaRPr lang="ko-KR" altLang="en-US" sz="1200" b="0" strike="noStrike" cap="none">
              <a:latin typeface="맑은 고딕"/>
              <a:ea typeface="맑은 고딕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4500245" y="3334385"/>
            <a:ext cx="2487930" cy="5073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경로 라인에 나타날 아이콘 설정</a:t>
            </a:r>
            <a:b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(캡처 사진 노란색 화살표 아이콘)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9" name="도형 48"/>
          <p:cNvSpPr/>
          <p:nvPr/>
        </p:nvSpPr>
        <p:spPr>
          <a:xfrm>
            <a:off x="4076700" y="3195955"/>
            <a:ext cx="353060" cy="797560"/>
          </a:xfrm>
          <a:prstGeom prst="rightBrace">
            <a:avLst>
              <a:gd name="adj1" fmla="val 8333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0" name="도형 49"/>
          <p:cNvSpPr/>
          <p:nvPr/>
        </p:nvSpPr>
        <p:spPr>
          <a:xfrm>
            <a:off x="2950845" y="4159885"/>
            <a:ext cx="353060" cy="1606550"/>
          </a:xfrm>
          <a:prstGeom prst="rightBrace">
            <a:avLst>
              <a:gd name="adj1" fmla="val 8333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3362325" y="4709795"/>
            <a:ext cx="2290445" cy="5073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경로 라인에 대한 옵션값 설정</a:t>
            </a:r>
            <a:b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(캡처 사진 파란색 라인)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2" name="그림 51" descr="C:/Users/goNi/AppData/Roaming/PolarisOffice/ETemp/6052_12609776/fImage12558910038467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509385" y="4060825"/>
            <a:ext cx="2063750" cy="21990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53" name="직선 화살표 연결선 52"/>
          <p:cNvCxnSpPr/>
          <p:nvPr/>
        </p:nvCxnSpPr>
        <p:spPr>
          <a:xfrm>
            <a:off x="516890" y="6558280"/>
            <a:ext cx="262064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대체 처리 53"/>
          <p:cNvSpPr/>
          <p:nvPr/>
        </p:nvSpPr>
        <p:spPr>
          <a:xfrm>
            <a:off x="3128645" y="6376670"/>
            <a:ext cx="3154680" cy="33337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맵 클릭 시 클릭이벤트에 대한 리스너 등록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C:/Users/goNi/AppData/Roaming/PolarisOffice/ETemp/6052_12609776/fImage3804010316334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2700" y="880745"/>
            <a:ext cx="6647180" cy="4333875"/>
          </a:xfrm>
          <a:prstGeom prst="rect">
            <a:avLst/>
          </a:prstGeom>
          <a:noFill/>
        </p:spPr>
      </p:pic>
      <p:cxnSp>
        <p:nvCxnSpPr>
          <p:cNvPr id="35" name="직선 화살표 연결선 34"/>
          <p:cNvCxnSpPr/>
          <p:nvPr/>
        </p:nvCxnSpPr>
        <p:spPr>
          <a:xfrm>
            <a:off x="3514090" y="1283970"/>
            <a:ext cx="60896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대체 처리 46"/>
          <p:cNvSpPr/>
          <p:nvPr/>
        </p:nvSpPr>
        <p:spPr>
          <a:xfrm>
            <a:off x="4159885" y="1115060"/>
            <a:ext cx="2957830" cy="31813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초기 여행지 추가 버튼은 비활성화 상태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9" name="도형 48"/>
          <p:cNvSpPr/>
          <p:nvPr/>
        </p:nvSpPr>
        <p:spPr>
          <a:xfrm rot="5400000">
            <a:off x="3406775" y="2056130"/>
            <a:ext cx="353060" cy="6575425"/>
          </a:xfrm>
          <a:prstGeom prst="rightBrace">
            <a:avLst>
              <a:gd name="adj1" fmla="val 8333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240030" y="5566410"/>
            <a:ext cx="8662670" cy="51752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사용자가 콤보 박스에서 국가를 선택했다면 선택한 국가의 국가코드 값과 사용자가 맵에서 선택한 여행지의 국가코드 값을 비교하여 다르면 alert을 띄우고 checkCountryCode 플래그를 false로 세팅하여 이후 이벤트 진행을 막는다. 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6" name="그림 55" descr="C:/Users/goNi/AppData/Roaming/PolarisOffice/ETemp/6052_12609776/fImage188610326500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606415" y="6277610"/>
            <a:ext cx="2016125" cy="522604"/>
          </a:xfrm>
          <a:prstGeom prst="rect">
            <a:avLst/>
          </a:prstGeom>
          <a:noFill/>
        </p:spPr>
      </p:pic>
      <p:cxnSp>
        <p:nvCxnSpPr>
          <p:cNvPr id="57" name="직선 화살표 연결선 56"/>
          <p:cNvCxnSpPr/>
          <p:nvPr/>
        </p:nvCxnSpPr>
        <p:spPr>
          <a:xfrm>
            <a:off x="6614160" y="6036310"/>
            <a:ext cx="635" cy="2419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 descr="C:/Users/goNi/AppData/Roaming/PolarisOffice/ETemp/6052_12609776/fImage2799410469169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93980" y="1034415"/>
            <a:ext cx="4944745" cy="5319395"/>
          </a:xfrm>
          <a:prstGeom prst="rect">
            <a:avLst/>
          </a:prstGeom>
          <a:noFill/>
        </p:spPr>
      </p:pic>
      <p:cxnSp>
        <p:nvCxnSpPr>
          <p:cNvPr id="35" name="직선 화살표 연결선 34"/>
          <p:cNvCxnSpPr/>
          <p:nvPr/>
        </p:nvCxnSpPr>
        <p:spPr>
          <a:xfrm>
            <a:off x="1940560" y="1131570"/>
            <a:ext cx="389699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대체 처리 46"/>
          <p:cNvSpPr/>
          <p:nvPr/>
        </p:nvSpPr>
        <p:spPr>
          <a:xfrm>
            <a:off x="5909945" y="868680"/>
            <a:ext cx="3063240" cy="5060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checkCountryCode 값이 세팅될 때까지 딜레이(0.4초)를 주어야 로직이 정상 동작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9" name="도형 58"/>
          <p:cNvSpPr/>
          <p:nvPr/>
        </p:nvSpPr>
        <p:spPr>
          <a:xfrm>
            <a:off x="4991100" y="3370580"/>
            <a:ext cx="532130" cy="2466340"/>
          </a:xfrm>
          <a:prstGeom prst="rightBrace">
            <a:avLst>
              <a:gd name="adj1" fmla="val 12426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589905" y="3476625"/>
            <a:ext cx="3347720" cy="223139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해당 위치의 placeId가 존재한다면 getPlaceInfomation 메서드를 통해 해당 장소의 명칭, 사진, 평점 등을 가져와 화면에 뿌려주고 DB에 넣기위한 값 세팅</a:t>
            </a:r>
            <a:b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/>
            </a:r>
            <a:b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placeId가 존재하지 않는다면</a:t>
            </a:r>
            <a:b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이전에 세팅된 장소의 명칭, 사진, 평점 등의 정보를 모두 삭제하고 getAddressInfomation 메서드를 통해 해당 장소의 주소정보를 가져와 화면에 뿌려주고 DB에 넣기위한 값 세팅  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294255" y="2025650"/>
            <a:ext cx="43116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순서도: 대체 처리 61"/>
          <p:cNvSpPr/>
          <p:nvPr/>
        </p:nvSpPr>
        <p:spPr>
          <a:xfrm>
            <a:off x="2728595" y="1621790"/>
            <a:ext cx="2803525" cy="5060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전역변수 latLng에 사용자가 클릭한 위치의 위도, 경도값으로 초기화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1802130" y="2355850"/>
            <a:ext cx="409384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대체 처리 63"/>
          <p:cNvSpPr/>
          <p:nvPr/>
        </p:nvSpPr>
        <p:spPr>
          <a:xfrm>
            <a:off x="5923280" y="2079625"/>
            <a:ext cx="3131820" cy="3282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맵에 표시된 이전 마커들을 지우는 메서드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436495" y="2731770"/>
            <a:ext cx="288925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순서도: 대체 처리 65"/>
          <p:cNvSpPr/>
          <p:nvPr/>
        </p:nvSpPr>
        <p:spPr>
          <a:xfrm>
            <a:off x="2777490" y="2477770"/>
            <a:ext cx="3048000" cy="44831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사용자가 클릭한 위치의 위도, 경도값을 넘겨주어 맵위에 마커를 표시하는 메서드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2917825" y="3107690"/>
            <a:ext cx="3072130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대체 처리 67"/>
          <p:cNvSpPr/>
          <p:nvPr/>
        </p:nvSpPr>
        <p:spPr>
          <a:xfrm>
            <a:off x="6008370" y="2854960"/>
            <a:ext cx="3048000" cy="44831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해당 위치의 국가 및 도시 정보를 구해 화면에 뿌려주고 DB에 넣기위한 값 세팅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V="1">
            <a:off x="1831975" y="6145530"/>
            <a:ext cx="1974215" cy="1270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/>
          <p:cNvSpPr/>
          <p:nvPr/>
        </p:nvSpPr>
        <p:spPr>
          <a:xfrm>
            <a:off x="3843019" y="5976620"/>
            <a:ext cx="3532505" cy="36512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모든 과정이 완료되면 여행지 추가 버튼 활성화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1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72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도형 58"/>
          <p:cNvSpPr/>
          <p:nvPr/>
        </p:nvSpPr>
        <p:spPr>
          <a:xfrm>
            <a:off x="3640455" y="1233170"/>
            <a:ext cx="532130" cy="1609090"/>
          </a:xfrm>
          <a:prstGeom prst="rightBrace">
            <a:avLst>
              <a:gd name="adj1" fmla="val 12426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4298315" y="1116330"/>
            <a:ext cx="3042285" cy="186690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이전에 존재했던 모든 마커 삭제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markers는 마커 객체의 정보가 들어가 있는 배열이다. 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markers 배열의 길이만큼 반복하면서 맵에서 마커를 삭제한다.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1" name="그림 70" descr="C:/Users/goNi/AppData/Roaming/PolarisOffice/ETemp/6052_12609776/fImage797710855724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15570" y="1233170"/>
            <a:ext cx="3243580" cy="1715135"/>
          </a:xfrm>
          <a:prstGeom prst="rect">
            <a:avLst/>
          </a:prstGeom>
          <a:noFill/>
        </p:spPr>
      </p:pic>
      <p:pic>
        <p:nvPicPr>
          <p:cNvPr id="72" name="그림 71" descr="C:/Users/goNi/AppData/Roaming/PolarisOffice/ETemp/6052_12609776/fImage847910861478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02870" y="3442970"/>
            <a:ext cx="3796665" cy="1630680"/>
          </a:xfrm>
          <a:prstGeom prst="rect">
            <a:avLst/>
          </a:prstGeom>
          <a:noFill/>
        </p:spPr>
      </p:pic>
      <p:sp>
        <p:nvSpPr>
          <p:cNvPr id="73" name="도형 72"/>
          <p:cNvSpPr/>
          <p:nvPr/>
        </p:nvSpPr>
        <p:spPr>
          <a:xfrm>
            <a:off x="3900169" y="3430270"/>
            <a:ext cx="532130" cy="1609090"/>
          </a:xfrm>
          <a:prstGeom prst="rightBrace">
            <a:avLst>
              <a:gd name="adj1" fmla="val 12426"/>
              <a:gd name="adj2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4" name="순서도: 대체 처리 73"/>
          <p:cNvSpPr/>
          <p:nvPr/>
        </p:nvSpPr>
        <p:spPr>
          <a:xfrm>
            <a:off x="4511040" y="3512820"/>
            <a:ext cx="3042285" cy="14782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파라미터로 받은 위치(위도,경도값)에 마커를 표시한다.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마커 객체를 생성하고 그 객체를 marker 배열에 담는다.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5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76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 descr="C:/Users/goNi/AppData/Roaming/PolarisOffice/ETemp/6052_12609776/fImage4931511079358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715" y="822325"/>
            <a:ext cx="7287895" cy="6036310"/>
          </a:xfrm>
          <a:prstGeom prst="rect">
            <a:avLst/>
          </a:prstGeom>
          <a:noFill/>
        </p:spPr>
      </p:pic>
      <p:cxnSp>
        <p:nvCxnSpPr>
          <p:cNvPr id="74" name="직선 화살표 연결선 73"/>
          <p:cNvCxnSpPr/>
          <p:nvPr/>
        </p:nvCxnSpPr>
        <p:spPr>
          <a:xfrm>
            <a:off x="343535" y="1319530"/>
            <a:ext cx="5024120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대체 처리 74"/>
          <p:cNvSpPr/>
          <p:nvPr/>
        </p:nvSpPr>
        <p:spPr>
          <a:xfrm>
            <a:off x="5440680" y="1068705"/>
            <a:ext cx="3063240" cy="5060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Google Geocoder 를 통해 해당 장소의 국가, 도시 정보를 받아 올 수 있다.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77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 descr="C:/Users/goNi/AppData/Roaming/PolarisOffice/ETemp/6052_12609776/fImage6464211186962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0" y="845185"/>
            <a:ext cx="9144635" cy="6012815"/>
          </a:xfrm>
          <a:prstGeom prst="rect">
            <a:avLst/>
          </a:prstGeom>
          <a:noFill/>
        </p:spPr>
      </p:pic>
      <p:cxnSp>
        <p:nvCxnSpPr>
          <p:cNvPr id="75" name="직선 화살표 연결선 74"/>
          <p:cNvCxnSpPr/>
          <p:nvPr/>
        </p:nvCxnSpPr>
        <p:spPr>
          <a:xfrm>
            <a:off x="343535" y="1319530"/>
            <a:ext cx="5024120" cy="63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대체 처리 75"/>
          <p:cNvSpPr/>
          <p:nvPr/>
        </p:nvSpPr>
        <p:spPr>
          <a:xfrm>
            <a:off x="5440680" y="1068705"/>
            <a:ext cx="3063240" cy="5060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Google PlaceService를 통해 해당 장소의 정보를 받아 올 수 있다.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7" name="그림 76" descr="C:/Users/goNi/AppData/Roaming/PolarisOffice/ETemp/6052_12609776/fImage564211324464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291580" y="5281930"/>
            <a:ext cx="2667635" cy="13912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78" name="도형 77"/>
          <p:cNvSpPr/>
          <p:nvPr/>
        </p:nvSpPr>
        <p:spPr>
          <a:xfrm>
            <a:off x="3793490" y="2935605"/>
            <a:ext cx="3832225" cy="2346960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79" name="도형 78"/>
          <p:cNvSpPr/>
          <p:nvPr/>
        </p:nvSpPr>
        <p:spPr>
          <a:xfrm>
            <a:off x="3828415" y="2454275"/>
            <a:ext cx="3797300" cy="2828290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80" name="도형 79"/>
          <p:cNvSpPr/>
          <p:nvPr/>
        </p:nvSpPr>
        <p:spPr>
          <a:xfrm>
            <a:off x="4356735" y="3863340"/>
            <a:ext cx="3268980" cy="1419225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81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82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8000" y="549000"/>
            <a:ext cx="9180000" cy="57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hEdi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27" y="1119426"/>
            <a:ext cx="3195637" cy="1154318"/>
          </a:xfrm>
          <a:prstGeom prst="rect">
            <a:avLst/>
          </a:prstGeom>
        </p:spPr>
      </p:pic>
      <p:pic>
        <p:nvPicPr>
          <p:cNvPr id="6" name="그림 5" descr="jam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3662" y="2273744"/>
            <a:ext cx="2418632" cy="100311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665" y="3933056"/>
            <a:ext cx="3124199" cy="175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3659161"/>
            <a:ext cx="3595269" cy="70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" y="4462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1-2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개발환경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7" name="그림 16" descr="Jakarta_POI_Logo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066" y="2273744"/>
            <a:ext cx="2520280" cy="1385417"/>
          </a:xfrm>
          <a:prstGeom prst="rect">
            <a:avLst/>
          </a:prstGeom>
        </p:spPr>
      </p:pic>
      <p:pic>
        <p:nvPicPr>
          <p:cNvPr id="18" name="그림 17" descr="C:/Users/goNi/AppData/Roaming/PolarisOffice/ETemp/10236_54393712/image1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722339" y="4595590"/>
            <a:ext cx="1775460" cy="1490980"/>
          </a:xfrm>
          <a:prstGeom prst="rect">
            <a:avLst/>
          </a:prstGeom>
          <a:noFill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864" y="1119426"/>
            <a:ext cx="2596228" cy="8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그림 19" descr="C:/Users/goNi/AppData/Roaming/PolarisOffice/ETemp/10236_54393712/image1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711092" y="1133212"/>
            <a:ext cx="2357755" cy="1598295"/>
          </a:xfrm>
          <a:prstGeom prst="rect">
            <a:avLst/>
          </a:prstGeom>
          <a:noFill/>
        </p:spPr>
      </p:pic>
      <p:pic>
        <p:nvPicPr>
          <p:cNvPr id="21" name="그림 20" descr="C:/Users/goNi/AppData/Roaming/PolarisOffice/ETemp/10236_54393712/fImage87624369169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206297" y="4695552"/>
            <a:ext cx="1465858" cy="1371237"/>
          </a:xfrm>
          <a:prstGeom prst="rect">
            <a:avLst/>
          </a:prstGeom>
          <a:noFill/>
        </p:spPr>
      </p:pic>
      <p:pic>
        <p:nvPicPr>
          <p:cNvPr id="22" name="그림 21" descr="C:/Users/goNi/AppData/Roaming/PolarisOffice/ETemp/10236_54393712/image1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412978" y="4595590"/>
            <a:ext cx="1483717" cy="14837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goNi/AppData/Roaming/PolarisOffice/ETemp/6052_12609776/fImage3045411395705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70485" y="1415415"/>
            <a:ext cx="6248400" cy="4269105"/>
          </a:xfrm>
          <a:prstGeom prst="rect">
            <a:avLst/>
          </a:prstGeom>
          <a:noFill/>
        </p:spPr>
      </p:pic>
      <p:cxnSp>
        <p:nvCxnSpPr>
          <p:cNvPr id="8" name="직선 화살표 연결선 7"/>
          <p:cNvCxnSpPr/>
          <p:nvPr/>
        </p:nvCxnSpPr>
        <p:spPr>
          <a:xfrm flipV="1">
            <a:off x="434975" y="1978025"/>
            <a:ext cx="5837555" cy="1270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/>
          <p:cNvSpPr/>
          <p:nvPr/>
        </p:nvSpPr>
        <p:spPr>
          <a:xfrm>
            <a:off x="6309995" y="1726565"/>
            <a:ext cx="2745105" cy="50609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b="0" strike="noStrike" cap="none">
                <a:solidFill>
                  <a:schemeClr val="tx1"/>
                </a:solidFill>
                <a:latin typeface="맑은 고딕"/>
                <a:ea typeface="맑은 고딕"/>
              </a:rPr>
              <a:t>Google Geocoder 를 통해 해당 장소의 주소 정보를 받아 올 수 있다.</a:t>
            </a:r>
            <a:endParaRPr lang="ko-KR" altLang="en-US" sz="1200" b="0" strike="noStrike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goNi/AppData/Roaming/PolarisOffice/ETemp/6052_12609776/fImage4020611518145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3975" y="904240"/>
            <a:ext cx="5255260" cy="5954395"/>
          </a:xfrm>
          <a:prstGeom prst="rect">
            <a:avLst/>
          </a:prstGeom>
          <a:noFill/>
        </p:spPr>
      </p:pic>
      <p:pic>
        <p:nvPicPr>
          <p:cNvPr id="8" name="그림 7" descr="C:/Users/goNi/AppData/Roaming/PolarisOffice/ETemp/6052_12609776/fImage3208111523281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615815" y="2747645"/>
            <a:ext cx="4451350" cy="30422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" name="도형 8"/>
          <p:cNvSpPr/>
          <p:nvPr/>
        </p:nvSpPr>
        <p:spPr>
          <a:xfrm flipV="1">
            <a:off x="4850130" y="5671820"/>
            <a:ext cx="2073275" cy="506095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0" name="도형 9"/>
          <p:cNvSpPr/>
          <p:nvPr/>
        </p:nvSpPr>
        <p:spPr>
          <a:xfrm>
            <a:off x="4897120" y="4803140"/>
            <a:ext cx="4051935" cy="86931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sp>
        <p:nvSpPr>
          <p:cNvPr id="11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goNi/AppData/Roaming/PolarisOffice/ETemp/6052_12609776/fImage3063511626827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-5715" y="961390"/>
            <a:ext cx="6793865" cy="3290570"/>
          </a:xfrm>
          <a:prstGeom prst="rect">
            <a:avLst/>
          </a:prstGeom>
          <a:noFill/>
        </p:spPr>
      </p:pic>
      <p:sp>
        <p:nvSpPr>
          <p:cNvPr id="9" name="도형 8"/>
          <p:cNvSpPr/>
          <p:nvPr/>
        </p:nvSpPr>
        <p:spPr>
          <a:xfrm>
            <a:off x="4403725" y="1856105"/>
            <a:ext cx="2439670" cy="1550670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12" name="그림 11" descr="C:/Users/goNi/AppData/Roaming/PolarisOffice/ETemp/6052_12609776/fImage3060211679961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544695" y="3406140"/>
            <a:ext cx="4597400" cy="341376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12" descr="C:/Users/goNi/AppData/Roaming/PolarisOffice/ETemp/6052_12609776/fImage114881180491.png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-1905" y="4422775"/>
            <a:ext cx="4735195" cy="1473200"/>
          </a:xfrm>
          <a:prstGeom prst="rect">
            <a:avLst/>
          </a:prstGeom>
          <a:noFill/>
        </p:spPr>
      </p:pic>
      <p:sp>
        <p:nvSpPr>
          <p:cNvPr id="14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:/Users/goNi/AppData/Roaming/PolarisOffice/ETemp/6052_12609776/fImage2429511742995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9850" y="3077210"/>
            <a:ext cx="7047230" cy="3680460"/>
          </a:xfrm>
          <a:prstGeom prst="rect">
            <a:avLst/>
          </a:prstGeom>
          <a:noFill/>
        </p:spPr>
      </p:pic>
      <p:cxnSp>
        <p:nvCxnSpPr>
          <p:cNvPr id="9" name="도형 8"/>
          <p:cNvCxnSpPr>
            <a:endCxn id="14" idx="2"/>
          </p:cNvCxnSpPr>
          <p:nvPr/>
        </p:nvCxnSpPr>
        <p:spPr>
          <a:xfrm rot="16200000" flipV="1">
            <a:off x="5113655" y="4361815"/>
            <a:ext cx="3161030" cy="704850"/>
          </a:xfrm>
          <a:prstGeom prst="bentConnector3">
            <a:avLst>
              <a:gd name="adj1" fmla="val 50000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C:/Users/goNi/AppData/Roaming/PolarisOffice/ETemp/6052_12609776/fImage3123011791942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699510" y="422910"/>
            <a:ext cx="5285105" cy="27114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5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C:/Users/goNi/AppData/Roaming/PolarisOffice/ETemp/6052_12609776/fImage3159111874827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4925" y="907415"/>
            <a:ext cx="7423150" cy="3156585"/>
          </a:xfrm>
          <a:prstGeom prst="rect">
            <a:avLst/>
          </a:prstGeom>
          <a:noFill/>
        </p:spPr>
      </p:pic>
      <p:cxnSp>
        <p:nvCxnSpPr>
          <p:cNvPr id="9" name="도형 8"/>
          <p:cNvCxnSpPr>
            <a:endCxn id="16" idx="3"/>
          </p:cNvCxnSpPr>
          <p:nvPr/>
        </p:nvCxnSpPr>
        <p:spPr>
          <a:xfrm>
            <a:off x="3288030" y="2007870"/>
            <a:ext cx="5085080" cy="3369310"/>
          </a:xfrm>
          <a:prstGeom prst="bentConnector3">
            <a:avLst>
              <a:gd name="adj1" fmla="val 104991"/>
            </a:avLst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C:/Users/goNi/AppData/Roaming/PolarisOffice/ETemp/6052_12609776/fImage3282011925436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440430" y="4060190"/>
            <a:ext cx="4932680" cy="26339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9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C:/Users/goNi/AppData/Roaming/PolarisOffice/ETemp/6052_12609776/fImage4101811992391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0" y="735330"/>
            <a:ext cx="7610475" cy="4842510"/>
          </a:xfrm>
          <a:prstGeom prst="rect">
            <a:avLst/>
          </a:prstGeom>
          <a:noFill/>
        </p:spPr>
      </p:pic>
      <p:sp>
        <p:nvSpPr>
          <p:cNvPr id="9" name="도형 8"/>
          <p:cNvSpPr/>
          <p:nvPr/>
        </p:nvSpPr>
        <p:spPr>
          <a:xfrm>
            <a:off x="3546475" y="1291590"/>
            <a:ext cx="2908935" cy="2882900"/>
          </a:xfrm>
          <a:prstGeom prst="bentConnector2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latin typeface="맑은 고딕"/>
              <a:ea typeface="맑은 고딕"/>
            </a:endParaRPr>
          </a:p>
        </p:txBody>
      </p:sp>
      <p:pic>
        <p:nvPicPr>
          <p:cNvPr id="18" name="그림 17" descr="C:/Users/goNi/AppData/Roaming/PolarisOffice/ETemp/6052_12609776/fImage2603112044604.png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843655" y="4173855"/>
            <a:ext cx="5222875" cy="229616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9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C:/Users/goNi/AppData/Roaming/PolarisOffice/ETemp/6052_12609776/fImage6886312113902.png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29540" y="810260"/>
            <a:ext cx="8890000" cy="6040120"/>
          </a:xfrm>
          <a:prstGeom prst="rect">
            <a:avLst/>
          </a:prstGeom>
          <a:noFill/>
        </p:spPr>
      </p:pic>
      <p:sp>
        <p:nvSpPr>
          <p:cNvPr id="20" name="직사각형 3"/>
          <p:cNvSpPr/>
          <p:nvPr/>
        </p:nvSpPr>
        <p:spPr>
          <a:xfrm>
            <a:off x="-36195" y="-27305"/>
            <a:ext cx="3700780" cy="57658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b="0" strike="noStrike" cap="none">
              <a:latin typeface="나눔스퀘어 Light"/>
              <a:ea typeface="나눔스퀘어 Light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-1" y="0"/>
            <a:ext cx="3664586" cy="6362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6-3 나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만의 코스 짜기</a:t>
            </a:r>
            <a:r>
              <a:rPr lang="en-US" altLang="ko-KR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 - </a:t>
            </a:r>
            <a:r>
              <a:rPr lang="ko-KR" altLang="en-US" sz="1800" b="0" strike="noStrike" cap="none">
                <a:solidFill>
                  <a:schemeClr val="bg1"/>
                </a:solidFill>
                <a:latin typeface="나눔스퀘어 Bold"/>
                <a:ea typeface="나눔스퀘어 Bold"/>
              </a:rPr>
              <a:t>나코짜 등록</a:t>
            </a:r>
          </a:p>
          <a:p>
            <a:pPr marL="0" indent="0" algn="l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strike="noStrike" cap="none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07087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rPr>
              <a:t>.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KakaoTalk_20180713_16331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5736" y="2204864"/>
            <a:ext cx="5040560" cy="252028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174999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주제 선정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0065" y="371877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주제 후보</a:t>
            </a:r>
            <a:endParaRPr lang="en-US" altLang="ko-KR" dirty="0" smtClean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 smtClean="0">
                <a:latin typeface="나눔스퀘어" pitchFamily="50" charset="-127"/>
                <a:ea typeface="나눔스퀘어" pitchFamily="50" charset="-127"/>
              </a:rPr>
              <a:t>벤치마킹 사이트</a:t>
            </a:r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7544" y="828577"/>
            <a:ext cx="367921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1. </a:t>
            </a:r>
            <a:r>
              <a:rPr lang="ko-KR" altLang="en-US" sz="2800" dirty="0" err="1" smtClean="0">
                <a:latin typeface="나눔스퀘어 Light" pitchFamily="50" charset="-127"/>
                <a:ea typeface="나눔스퀘어 Light" pitchFamily="50" charset="-127"/>
              </a:rPr>
              <a:t>크라우드펀딩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2.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음식 배달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3.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여행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4.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배드민턴 포털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5.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음악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6. </a:t>
            </a:r>
            <a:r>
              <a:rPr lang="ko-KR" altLang="en-US" sz="2800" dirty="0" err="1" smtClean="0">
                <a:latin typeface="나눔스퀘어 Light" pitchFamily="50" charset="-127"/>
                <a:ea typeface="나눔스퀘어 Light" pitchFamily="50" charset="-127"/>
              </a:rPr>
              <a:t>펀딩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7.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가상화폐 사이트</a:t>
            </a:r>
            <a:endParaRPr lang="en-US" altLang="ko-KR" sz="2800" dirty="0" smtClean="0">
              <a:latin typeface="나눔스퀘어 Light" pitchFamily="50" charset="-127"/>
              <a:ea typeface="나눔스퀘어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Light" pitchFamily="50" charset="-127"/>
                <a:ea typeface="나눔스퀘어 Light" pitchFamily="50" charset="-127"/>
              </a:rPr>
              <a:t>8. </a:t>
            </a:r>
            <a:r>
              <a:rPr lang="ko-KR" altLang="en-US" sz="2800" dirty="0" smtClean="0">
                <a:latin typeface="나눔스퀘어 Light" pitchFamily="50" charset="-127"/>
                <a:ea typeface="나눔스퀘어 Light" pitchFamily="50" charset="-127"/>
              </a:rPr>
              <a:t>공구 사이트</a:t>
            </a:r>
          </a:p>
        </p:txBody>
      </p:sp>
      <p:sp>
        <p:nvSpPr>
          <p:cNvPr id="11" name="타원 10"/>
          <p:cNvSpPr/>
          <p:nvPr/>
        </p:nvSpPr>
        <p:spPr>
          <a:xfrm>
            <a:off x="827584" y="2132856"/>
            <a:ext cx="1872208" cy="72008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0" y="4462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2-1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주제 후보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0822" y="1916832"/>
            <a:ext cx="1047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+</a:t>
            </a:r>
            <a:endParaRPr lang="ko-KR" altLang="en-US" sz="6000" dirty="0"/>
          </a:p>
        </p:txBody>
      </p:sp>
      <p:sp>
        <p:nvSpPr>
          <p:cNvPr id="25" name="타원 24"/>
          <p:cNvSpPr/>
          <p:nvPr/>
        </p:nvSpPr>
        <p:spPr>
          <a:xfrm>
            <a:off x="3292112" y="2132856"/>
            <a:ext cx="1207880" cy="72008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19872" y="2257708"/>
            <a:ext cx="902811" cy="52322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입찰</a:t>
            </a:r>
            <a:endParaRPr lang="ko-KR" alt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427984" y="1909281"/>
            <a:ext cx="723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/>
              <a:t>=</a:t>
            </a:r>
            <a:endParaRPr lang="ko-KR" altLang="en-US" sz="6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988840"/>
            <a:ext cx="3494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 smtClean="0">
                <a:solidFill>
                  <a:srgbClr val="0070C0"/>
                </a:solidFill>
              </a:rPr>
              <a:t>FingerTrip</a:t>
            </a:r>
            <a:endParaRPr lang="ko-KR" altLang="en-US" sz="5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5" grpId="0" animBg="1"/>
      <p:bldP spid="24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904107"/>
            <a:ext cx="4248472" cy="514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0" y="-27384"/>
            <a:ext cx="2411760" cy="576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30" y="4462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2-2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벤치마킹 사이트</a:t>
            </a:r>
            <a:endParaRPr lang="ko-KR" altLang="en-US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16016" y="908720"/>
          <a:ext cx="4104456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64704"/>
                <a:gridCol w="23397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사이트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주소</a:t>
                      </a:r>
                      <a:endParaRPr lang="ko-KR" altLang="en-US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어스토리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" pitchFamily="50" charset="-127"/>
                          <a:ea typeface="나눔스퀘어" pitchFamily="50" charset="-127"/>
                        </a:rPr>
                        <a:t>www.earthtory.com</a:t>
                      </a:r>
                      <a:endParaRPr lang="ko-KR" altLang="en-US" dirty="0"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716016" y="1895232"/>
          <a:ext cx="4104456" cy="411047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104456"/>
              </a:tblGrid>
              <a:tr h="5976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3800"/>
                        </a:lnSpc>
                      </a:pPr>
                      <a:r>
                        <a:rPr lang="ko-KR" altLang="en-US" sz="28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주요특징</a:t>
                      </a:r>
                      <a:endParaRPr lang="ko-KR" altLang="en-US" sz="2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</a:tr>
              <a:tr h="3512815">
                <a:tc>
                  <a:txBody>
                    <a:bodyPr/>
                    <a:lstStyle/>
                    <a:p>
                      <a:endParaRPr lang="en-US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1. </a:t>
                      </a:r>
                      <a:r>
                        <a:rPr lang="ko-KR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장점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err="1" smtClean="0">
                          <a:latin typeface="나눔스퀘어" pitchFamily="50" charset="-127"/>
                          <a:ea typeface="나눔스퀘어" pitchFamily="50" charset="-127"/>
                        </a:rPr>
                        <a:t>구글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 지도 연동으로 위치확인이 용이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본인 취향에 맞는 자유여행 일정 생성가능</a:t>
                      </a:r>
                    </a:p>
                    <a:p>
                      <a:endParaRPr lang="en-US" altLang="ko-KR" sz="18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r>
                        <a:rPr lang="en-US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2. </a:t>
                      </a:r>
                      <a:r>
                        <a:rPr lang="ko-KR" altLang="ko-KR" sz="1800" dirty="0" smtClean="0">
                          <a:latin typeface="나눔스퀘어" pitchFamily="50" charset="-127"/>
                          <a:ea typeface="나눔스퀘어" pitchFamily="50" charset="-127"/>
                        </a:rPr>
                        <a:t>단점</a:t>
                      </a: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 </a:t>
                      </a:r>
                      <a:r>
                        <a:rPr lang="ko-KR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일정 생성만 가능해 항공권 등 실제 여행에 필요한 부분은 본인이 예매해야 함</a:t>
                      </a:r>
                      <a:endParaRPr lang="en-US" altLang="ko-KR" sz="16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vl="0"/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-</a:t>
                      </a:r>
                      <a:r>
                        <a:rPr lang="en-US" altLang="ko-KR" sz="1600" baseline="0" dirty="0" smtClean="0"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기존에 입력된 데이터베이스에 있는 여행지만 추가 가능함</a:t>
                      </a:r>
                      <a:r>
                        <a:rPr lang="en-US" altLang="ko-KR" sz="1600" dirty="0" smtClean="0">
                          <a:latin typeface="나눔스퀘어" pitchFamily="50" charset="-127"/>
                          <a:ea typeface="나눔스퀘어" pitchFamily="50" charset="-127"/>
                        </a:rPr>
                        <a:t>.</a:t>
                      </a:r>
                      <a:endParaRPr lang="ko-KR" altLang="ko-KR" sz="1600" dirty="0" smtClean="0">
                        <a:latin typeface="나눔스퀘어" pitchFamily="50" charset="-127"/>
                        <a:ea typeface="나눔스퀘어" pitchFamily="50" charset="-127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2093</Words>
  <Application>Microsoft Office PowerPoint</Application>
  <PresentationFormat>화면 슬라이드 쇼(4:3)</PresentationFormat>
  <Paragraphs>1079</Paragraphs>
  <Slides>67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FingerTrip</vt:lpstr>
      <vt:lpstr>INDEX</vt:lpstr>
      <vt:lpstr>1. 프로젝트 개요</vt:lpstr>
      <vt:lpstr>슬라이드 4</vt:lpstr>
      <vt:lpstr>슬라이드 5</vt:lpstr>
      <vt:lpstr>슬라이드 6</vt:lpstr>
      <vt:lpstr>2. 주제 선정</vt:lpstr>
      <vt:lpstr>슬라이드 8</vt:lpstr>
      <vt:lpstr>슬라이드 9</vt:lpstr>
      <vt:lpstr>슬라이드 10</vt:lpstr>
      <vt:lpstr>슬라이드 11</vt:lpstr>
      <vt:lpstr>3. 프로젝트 계획</vt:lpstr>
      <vt:lpstr>슬라이드 13</vt:lpstr>
      <vt:lpstr>슬라이드 14</vt:lpstr>
      <vt:lpstr>슬라이드 15</vt:lpstr>
      <vt:lpstr>4. 사이트 구성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5. 스토리 보드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6. 기술소개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FingerTrip</dc:title>
  <dc:creator>Windows 사용자</dc:creator>
  <cp:lastModifiedBy>yang-hp1</cp:lastModifiedBy>
  <cp:revision>140</cp:revision>
  <dcterms:modified xsi:type="dcterms:W3CDTF">2019-06-16T16:03:20Z</dcterms:modified>
  <cp:version>1000.0000.01</cp:version>
</cp:coreProperties>
</file>